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 id="2147483691" r:id="rId2"/>
  </p:sldMasterIdLst>
  <p:notesMasterIdLst>
    <p:notesMasterId r:id="rId3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9144000" cy="5143500" type="screen16x9"/>
  <p:notesSz cx="6858000" cy="9144000"/>
  <p:embeddedFontLst>
    <p:embeddedFont>
      <p:font typeface="Klee One" pitchFamily="2" charset="-128"/>
      <p:regular r:id="rId36"/>
    </p:embeddedFont>
    <p:embeddedFont>
      <p:font typeface="Cambria Math" panose="02040503050406030204" pitchFamily="18" charset="0"/>
      <p:regular r:id="rId37"/>
    </p:embeddedFont>
    <p:embeddedFont>
      <p:font typeface="Fira Sans Condensed Medium" panose="020B0603050000020004" pitchFamily="34" charset="0"/>
      <p:regular r:id="rId38"/>
      <p:bold r:id="rId39"/>
      <p:italic r:id="rId40"/>
      <p:boldItalic r:id="rId41"/>
    </p:embeddedFont>
    <p:embeddedFont>
      <p:font typeface="Livvic Light" pitchFamily="2" charset="0"/>
      <p:regular r:id="rId42"/>
    </p:embeddedFont>
    <p:embeddedFont>
      <p:font typeface="Maven Pro" panose="02010600030101010101" charset="0"/>
      <p:regular r:id="rId43"/>
      <p:bold r:id="rId44"/>
    </p:embeddedFont>
    <p:embeddedFont>
      <p:font typeface="Maven Pro Medium" panose="02010600030101010101" charset="0"/>
      <p:regular r:id="rId45"/>
      <p:bold r:id="rId46"/>
    </p:embeddedFont>
    <p:embeddedFont>
      <p:font typeface="Maven Pro SemiBold" panose="02010600030101010101" charset="0"/>
      <p:regular r:id="rId47"/>
      <p:bold r:id="rId48"/>
    </p:embeddedFont>
    <p:embeddedFont>
      <p:font typeface="Nunito Light" pitchFamily="2" charset="0"/>
      <p:regular r:id="rId49"/>
    </p:embeddedFont>
    <p:embeddedFont>
      <p:font typeface="Share Tech" panose="02010600030101010101" charset="0"/>
      <p:regular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A42A64-7D0B-45C6-DC00-F0FC93E59B6A}" v="67" dt="2023-04-23T09:37:40.677"/>
    <p1510:client id="{175F3121-5577-4F86-B48B-875023A1F178}" v="656" dt="2023-04-23T12:46:22.654"/>
    <p1510:client id="{D514BA48-EF23-ED24-F622-A9FC3CC2F708}" v="1" dt="2023-04-23T09:39:27.414"/>
    <p1510:client id="{E5F645CA-5F5A-9264-46DB-5AC5FF530C61}" v="26" dt="2023-04-23T09:30:48.480"/>
  </p1510:revLst>
</p1510:revInfo>
</file>

<file path=ppt/tableStyles.xml><?xml version="1.0" encoding="utf-8"?>
<a:tblStyleLst xmlns:a="http://schemas.openxmlformats.org/drawingml/2006/main" def="{B387DCB8-C57D-40CB-9101-12C39D0B37D8}">
  <a:tblStyle styleId="{B387DCB8-C57D-40CB-9101-12C39D0B37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4C02E38-844F-49C8-B82C-70052E94B3E3}"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5" d="100"/>
          <a:sy n="85" d="100"/>
        </p:scale>
        <p:origin x="88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font" Target="fonts/font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ANG JINYI#" userId="S::d220006@e.ntu.edu.sg::26a31b42-a568-455f-9f70-060e704d4334" providerId="AD" clId="Web-{E5F645CA-5F5A-9264-46DB-5AC5FF530C61}"/>
    <pc:docChg chg="modSld">
      <pc:chgData name="#JIANG JINYI#" userId="S::d220006@e.ntu.edu.sg::26a31b42-a568-455f-9f70-060e704d4334" providerId="AD" clId="Web-{E5F645CA-5F5A-9264-46DB-5AC5FF530C61}" dt="2023-04-23T09:30:48.480" v="17" actId="20577"/>
      <pc:docMkLst>
        <pc:docMk/>
      </pc:docMkLst>
      <pc:sldChg chg="modSp">
        <pc:chgData name="#JIANG JINYI#" userId="S::d220006@e.ntu.edu.sg::26a31b42-a568-455f-9f70-060e704d4334" providerId="AD" clId="Web-{E5F645CA-5F5A-9264-46DB-5AC5FF530C61}" dt="2023-04-23T09:30:02.073" v="15" actId="14100"/>
        <pc:sldMkLst>
          <pc:docMk/>
          <pc:sldMk cId="0" sldId="267"/>
        </pc:sldMkLst>
        <pc:spChg chg="mod">
          <ac:chgData name="#JIANG JINYI#" userId="S::d220006@e.ntu.edu.sg::26a31b42-a568-455f-9f70-060e704d4334" providerId="AD" clId="Web-{E5F645CA-5F5A-9264-46DB-5AC5FF530C61}" dt="2023-04-23T09:29:47.025" v="6" actId="20577"/>
          <ac:spMkLst>
            <pc:docMk/>
            <pc:sldMk cId="0" sldId="267"/>
            <ac:spMk id="1090" creationId="{00000000-0000-0000-0000-000000000000}"/>
          </ac:spMkLst>
        </pc:spChg>
        <pc:spChg chg="mod">
          <ac:chgData name="#JIANG JINYI#" userId="S::d220006@e.ntu.edu.sg::26a31b42-a568-455f-9f70-060e704d4334" providerId="AD" clId="Web-{E5F645CA-5F5A-9264-46DB-5AC5FF530C61}" dt="2023-04-23T09:29:51.947" v="8" actId="20577"/>
          <ac:spMkLst>
            <pc:docMk/>
            <pc:sldMk cId="0" sldId="267"/>
            <ac:spMk id="1091" creationId="{00000000-0000-0000-0000-000000000000}"/>
          </ac:spMkLst>
        </pc:spChg>
        <pc:spChg chg="mod">
          <ac:chgData name="#JIANG JINYI#" userId="S::d220006@e.ntu.edu.sg::26a31b42-a568-455f-9f70-060e704d4334" providerId="AD" clId="Web-{E5F645CA-5F5A-9264-46DB-5AC5FF530C61}" dt="2023-04-23T09:29:54.119" v="10" actId="20577"/>
          <ac:spMkLst>
            <pc:docMk/>
            <pc:sldMk cId="0" sldId="267"/>
            <ac:spMk id="1092" creationId="{00000000-0000-0000-0000-000000000000}"/>
          </ac:spMkLst>
        </pc:spChg>
        <pc:spChg chg="mod">
          <ac:chgData name="#JIANG JINYI#" userId="S::d220006@e.ntu.edu.sg::26a31b42-a568-455f-9f70-060e704d4334" providerId="AD" clId="Web-{E5F645CA-5F5A-9264-46DB-5AC5FF530C61}" dt="2023-04-23T09:29:56.275" v="12" actId="20577"/>
          <ac:spMkLst>
            <pc:docMk/>
            <pc:sldMk cId="0" sldId="267"/>
            <ac:spMk id="1093" creationId="{00000000-0000-0000-0000-000000000000}"/>
          </ac:spMkLst>
        </pc:spChg>
        <pc:spChg chg="mod">
          <ac:chgData name="#JIANG JINYI#" userId="S::d220006@e.ntu.edu.sg::26a31b42-a568-455f-9f70-060e704d4334" providerId="AD" clId="Web-{E5F645CA-5F5A-9264-46DB-5AC5FF530C61}" dt="2023-04-23T09:30:02.073" v="15" actId="14100"/>
          <ac:spMkLst>
            <pc:docMk/>
            <pc:sldMk cId="0" sldId="267"/>
            <ac:spMk id="1094" creationId="{00000000-0000-0000-0000-000000000000}"/>
          </ac:spMkLst>
        </pc:spChg>
      </pc:sldChg>
      <pc:sldChg chg="modSp">
        <pc:chgData name="#JIANG JINYI#" userId="S::d220006@e.ntu.edu.sg::26a31b42-a568-455f-9f70-060e704d4334" providerId="AD" clId="Web-{E5F645CA-5F5A-9264-46DB-5AC5FF530C61}" dt="2023-04-23T09:30:48.480" v="17" actId="20577"/>
        <pc:sldMkLst>
          <pc:docMk/>
          <pc:sldMk cId="0" sldId="268"/>
        </pc:sldMkLst>
        <pc:spChg chg="mod">
          <ac:chgData name="#JIANG JINYI#" userId="S::d220006@e.ntu.edu.sg::26a31b42-a568-455f-9f70-060e704d4334" providerId="AD" clId="Web-{E5F645CA-5F5A-9264-46DB-5AC5FF530C61}" dt="2023-04-23T09:30:48.480" v="17" actId="20577"/>
          <ac:spMkLst>
            <pc:docMk/>
            <pc:sldMk cId="0" sldId="268"/>
            <ac:spMk id="1099" creationId="{00000000-0000-0000-0000-000000000000}"/>
          </ac:spMkLst>
        </pc:spChg>
      </pc:sldChg>
      <pc:sldChg chg="modSp">
        <pc:chgData name="#JIANG JINYI#" userId="S::d220006@e.ntu.edu.sg::26a31b42-a568-455f-9f70-060e704d4334" providerId="AD" clId="Web-{E5F645CA-5F5A-9264-46DB-5AC5FF530C61}" dt="2023-04-23T09:29:38.525" v="4" actId="1076"/>
        <pc:sldMkLst>
          <pc:docMk/>
          <pc:sldMk cId="0" sldId="269"/>
        </pc:sldMkLst>
        <pc:spChg chg="mod">
          <ac:chgData name="#JIANG JINYI#" userId="S::d220006@e.ntu.edu.sg::26a31b42-a568-455f-9f70-060e704d4334" providerId="AD" clId="Web-{E5F645CA-5F5A-9264-46DB-5AC5FF530C61}" dt="2023-04-23T09:29:38.525" v="4" actId="1076"/>
          <ac:spMkLst>
            <pc:docMk/>
            <pc:sldMk cId="0" sldId="269"/>
            <ac:spMk id="1135" creationId="{00000000-0000-0000-0000-000000000000}"/>
          </ac:spMkLst>
        </pc:spChg>
      </pc:sldChg>
    </pc:docChg>
  </pc:docChgLst>
  <pc:docChgLst>
    <pc:chgData name="#JIANG JINYI#" userId="S::d220006@e.ntu.edu.sg::26a31b42-a568-455f-9f70-060e704d4334" providerId="AD" clId="Web-{D514BA48-EF23-ED24-F622-A9FC3CC2F708}"/>
    <pc:docChg chg="modSld">
      <pc:chgData name="#JIANG JINYI#" userId="S::d220006@e.ntu.edu.sg::26a31b42-a568-455f-9f70-060e704d4334" providerId="AD" clId="Web-{D514BA48-EF23-ED24-F622-A9FC3CC2F708}" dt="2023-04-23T09:39:27.414" v="0" actId="14100"/>
      <pc:docMkLst>
        <pc:docMk/>
      </pc:docMkLst>
      <pc:sldChg chg="modSp">
        <pc:chgData name="#JIANG JINYI#" userId="S::d220006@e.ntu.edu.sg::26a31b42-a568-455f-9f70-060e704d4334" providerId="AD" clId="Web-{D514BA48-EF23-ED24-F622-A9FC3CC2F708}" dt="2023-04-23T09:39:27.414" v="0" actId="14100"/>
        <pc:sldMkLst>
          <pc:docMk/>
          <pc:sldMk cId="0" sldId="270"/>
        </pc:sldMkLst>
        <pc:spChg chg="mod">
          <ac:chgData name="#JIANG JINYI#" userId="S::d220006@e.ntu.edu.sg::26a31b42-a568-455f-9f70-060e704d4334" providerId="AD" clId="Web-{D514BA48-EF23-ED24-F622-A9FC3CC2F708}" dt="2023-04-23T09:39:27.414" v="0" actId="14100"/>
          <ac:spMkLst>
            <pc:docMk/>
            <pc:sldMk cId="0" sldId="270"/>
            <ac:spMk id="1141" creationId="{00000000-0000-0000-0000-000000000000}"/>
          </ac:spMkLst>
        </pc:spChg>
      </pc:sldChg>
    </pc:docChg>
  </pc:docChgLst>
  <pc:docChgLst>
    <pc:chgData name="#JIANG JINYI#" userId="S::d220006@e.ntu.edu.sg::26a31b42-a568-455f-9f70-060e704d4334" providerId="AD" clId="Web-{03A42A64-7D0B-45C6-DC00-F0FC93E59B6A}"/>
    <pc:docChg chg="modSld">
      <pc:chgData name="#JIANG JINYI#" userId="S::d220006@e.ntu.edu.sg::26a31b42-a568-455f-9f70-060e704d4334" providerId="AD" clId="Web-{03A42A64-7D0B-45C6-DC00-F0FC93E59B6A}" dt="2023-04-23T09:37:38.849" v="53" actId="20577"/>
      <pc:docMkLst>
        <pc:docMk/>
      </pc:docMkLst>
      <pc:sldChg chg="modSp">
        <pc:chgData name="#JIANG JINYI#" userId="S::d220006@e.ntu.edu.sg::26a31b42-a568-455f-9f70-060e704d4334" providerId="AD" clId="Web-{03A42A64-7D0B-45C6-DC00-F0FC93E59B6A}" dt="2023-04-23T09:37:38.849" v="53" actId="20577"/>
        <pc:sldMkLst>
          <pc:docMk/>
          <pc:sldMk cId="0" sldId="273"/>
        </pc:sldMkLst>
        <pc:spChg chg="mod">
          <ac:chgData name="#JIANG JINYI#" userId="S::d220006@e.ntu.edu.sg::26a31b42-a568-455f-9f70-060e704d4334" providerId="AD" clId="Web-{03A42A64-7D0B-45C6-DC00-F0FC93E59B6A}" dt="2023-04-23T09:37:33.317" v="50" actId="20577"/>
          <ac:spMkLst>
            <pc:docMk/>
            <pc:sldMk cId="0" sldId="273"/>
            <ac:spMk id="1188" creationId="{00000000-0000-0000-0000-000000000000}"/>
          </ac:spMkLst>
        </pc:spChg>
        <pc:spChg chg="mod">
          <ac:chgData name="#JIANG JINYI#" userId="S::d220006@e.ntu.edu.sg::26a31b42-a568-455f-9f70-060e704d4334" providerId="AD" clId="Web-{03A42A64-7D0B-45C6-DC00-F0FC93E59B6A}" dt="2023-04-23T09:37:38.849" v="53" actId="20577"/>
          <ac:spMkLst>
            <pc:docMk/>
            <pc:sldMk cId="0" sldId="273"/>
            <ac:spMk id="1189" creationId="{00000000-0000-0000-0000-000000000000}"/>
          </ac:spMkLst>
        </pc:spChg>
        <pc:spChg chg="mod">
          <ac:chgData name="#JIANG JINYI#" userId="S::d220006@e.ntu.edu.sg::26a31b42-a568-455f-9f70-060e704d4334" providerId="AD" clId="Web-{03A42A64-7D0B-45C6-DC00-F0FC93E59B6A}" dt="2023-04-23T09:37:36.239" v="52" actId="20577"/>
          <ac:spMkLst>
            <pc:docMk/>
            <pc:sldMk cId="0" sldId="273"/>
            <ac:spMk id="1193" creationId="{00000000-0000-0000-0000-000000000000}"/>
          </ac:spMkLst>
        </pc:spChg>
      </pc:sldChg>
      <pc:sldChg chg="modSp">
        <pc:chgData name="#JIANG JINYI#" userId="S::d220006@e.ntu.edu.sg::26a31b42-a568-455f-9f70-060e704d4334" providerId="AD" clId="Web-{03A42A64-7D0B-45C6-DC00-F0FC93E59B6A}" dt="2023-04-23T09:37:19.707" v="49"/>
        <pc:sldMkLst>
          <pc:docMk/>
          <pc:sldMk cId="0" sldId="274"/>
        </pc:sldMkLst>
        <pc:graphicFrameChg chg="mod modGraphic">
          <ac:chgData name="#JIANG JINYI#" userId="S::d220006@e.ntu.edu.sg::26a31b42-a568-455f-9f70-060e704d4334" providerId="AD" clId="Web-{03A42A64-7D0B-45C6-DC00-F0FC93E59B6A}" dt="2023-04-23T09:37:19.707" v="49"/>
          <ac:graphicFrameMkLst>
            <pc:docMk/>
            <pc:sldMk cId="0" sldId="274"/>
            <ac:graphicFrameMk id="2" creationId="{00000000-0000-0000-0000-000000000000}"/>
          </ac:graphicFrameMkLst>
        </pc:graphicFrameChg>
      </pc:sldChg>
      <pc:sldChg chg="modSp">
        <pc:chgData name="#JIANG JINYI#" userId="S::d220006@e.ntu.edu.sg::26a31b42-a568-455f-9f70-060e704d4334" providerId="AD" clId="Web-{03A42A64-7D0B-45C6-DC00-F0FC93E59B6A}" dt="2023-04-23T09:33:11.027" v="0" actId="20577"/>
        <pc:sldMkLst>
          <pc:docMk/>
          <pc:sldMk cId="0" sldId="278"/>
        </pc:sldMkLst>
        <pc:spChg chg="mod">
          <ac:chgData name="#JIANG JINYI#" userId="S::d220006@e.ntu.edu.sg::26a31b42-a568-455f-9f70-060e704d4334" providerId="AD" clId="Web-{03A42A64-7D0B-45C6-DC00-F0FC93E59B6A}" dt="2023-04-23T09:33:11.027" v="0" actId="20577"/>
          <ac:spMkLst>
            <pc:docMk/>
            <pc:sldMk cId="0" sldId="278"/>
            <ac:spMk id="1234" creationId="{00000000-0000-0000-0000-000000000000}"/>
          </ac:spMkLst>
        </pc:spChg>
      </pc:sldChg>
      <pc:sldChg chg="modSp">
        <pc:chgData name="#JIANG JINYI#" userId="S::d220006@e.ntu.edu.sg::26a31b42-a568-455f-9f70-060e704d4334" providerId="AD" clId="Web-{03A42A64-7D0B-45C6-DC00-F0FC93E59B6A}" dt="2023-04-23T09:33:50.357" v="1" actId="20577"/>
        <pc:sldMkLst>
          <pc:docMk/>
          <pc:sldMk cId="0" sldId="279"/>
        </pc:sldMkLst>
        <pc:spChg chg="mod">
          <ac:chgData name="#JIANG JINYI#" userId="S::d220006@e.ntu.edu.sg::26a31b42-a568-455f-9f70-060e704d4334" providerId="AD" clId="Web-{03A42A64-7D0B-45C6-DC00-F0FC93E59B6A}" dt="2023-04-23T09:33:50.357" v="1" actId="20577"/>
          <ac:spMkLst>
            <pc:docMk/>
            <pc:sldMk cId="0" sldId="279"/>
            <ac:spMk id="1252" creationId="{00000000-0000-0000-0000-000000000000}"/>
          </ac:spMkLst>
        </pc:spChg>
      </pc:sldChg>
      <pc:sldChg chg="modSp">
        <pc:chgData name="#JIANG JINYI#" userId="S::d220006@e.ntu.edu.sg::26a31b42-a568-455f-9f70-060e704d4334" providerId="AD" clId="Web-{03A42A64-7D0B-45C6-DC00-F0FC93E59B6A}" dt="2023-04-23T09:34:23.608" v="5" actId="1076"/>
        <pc:sldMkLst>
          <pc:docMk/>
          <pc:sldMk cId="0" sldId="280"/>
        </pc:sldMkLst>
        <pc:spChg chg="mod">
          <ac:chgData name="#JIANG JINYI#" userId="S::d220006@e.ntu.edu.sg::26a31b42-a568-455f-9f70-060e704d4334" providerId="AD" clId="Web-{03A42A64-7D0B-45C6-DC00-F0FC93E59B6A}" dt="2023-04-23T09:34:23.608" v="5" actId="1076"/>
          <ac:spMkLst>
            <pc:docMk/>
            <pc:sldMk cId="0" sldId="280"/>
            <ac:spMk id="1264" creationId="{00000000-0000-0000-0000-000000000000}"/>
          </ac:spMkLst>
        </pc:spChg>
      </pc:sldChg>
      <pc:sldChg chg="modSp">
        <pc:chgData name="#JIANG JINYI#" userId="S::d220006@e.ntu.edu.sg::26a31b42-a568-455f-9f70-060e704d4334" providerId="AD" clId="Web-{03A42A64-7D0B-45C6-DC00-F0FC93E59B6A}" dt="2023-04-23T09:34:35.233" v="8" actId="14100"/>
        <pc:sldMkLst>
          <pc:docMk/>
          <pc:sldMk cId="0" sldId="281"/>
        </pc:sldMkLst>
        <pc:spChg chg="mod">
          <ac:chgData name="#JIANG JINYI#" userId="S::d220006@e.ntu.edu.sg::26a31b42-a568-455f-9f70-060e704d4334" providerId="AD" clId="Web-{03A42A64-7D0B-45C6-DC00-F0FC93E59B6A}" dt="2023-04-23T09:34:35.233" v="8" actId="14100"/>
          <ac:spMkLst>
            <pc:docMk/>
            <pc:sldMk cId="0" sldId="281"/>
            <ac:spMk id="1274" creationId="{00000000-0000-0000-0000-000000000000}"/>
          </ac:spMkLst>
        </pc:spChg>
      </pc:sldChg>
      <pc:sldChg chg="modSp">
        <pc:chgData name="#JIANG JINYI#" userId="S::d220006@e.ntu.edu.sg::26a31b42-a568-455f-9f70-060e704d4334" providerId="AD" clId="Web-{03A42A64-7D0B-45C6-DC00-F0FC93E59B6A}" dt="2023-04-23T09:35:26.016" v="9" actId="20577"/>
        <pc:sldMkLst>
          <pc:docMk/>
          <pc:sldMk cId="0" sldId="282"/>
        </pc:sldMkLst>
        <pc:spChg chg="mod">
          <ac:chgData name="#JIANG JINYI#" userId="S::d220006@e.ntu.edu.sg::26a31b42-a568-455f-9f70-060e704d4334" providerId="AD" clId="Web-{03A42A64-7D0B-45C6-DC00-F0FC93E59B6A}" dt="2023-04-23T09:35:26.016" v="9" actId="20577"/>
          <ac:spMkLst>
            <pc:docMk/>
            <pc:sldMk cId="0" sldId="282"/>
            <ac:spMk id="1283" creationId="{00000000-0000-0000-0000-000000000000}"/>
          </ac:spMkLst>
        </pc:spChg>
      </pc:sldChg>
      <pc:sldChg chg="modSp">
        <pc:chgData name="#JIANG JINYI#" userId="S::d220006@e.ntu.edu.sg::26a31b42-a568-455f-9f70-060e704d4334" providerId="AD" clId="Web-{03A42A64-7D0B-45C6-DC00-F0FC93E59B6A}" dt="2023-04-23T09:36:22.799" v="24" actId="1076"/>
        <pc:sldMkLst>
          <pc:docMk/>
          <pc:sldMk cId="0" sldId="285"/>
        </pc:sldMkLst>
        <pc:spChg chg="mod">
          <ac:chgData name="#JIANG JINYI#" userId="S::d220006@e.ntu.edu.sg::26a31b42-a568-455f-9f70-060e704d4334" providerId="AD" clId="Web-{03A42A64-7D0B-45C6-DC00-F0FC93E59B6A}" dt="2023-04-23T09:36:14.721" v="23" actId="1076"/>
          <ac:spMkLst>
            <pc:docMk/>
            <pc:sldMk cId="0" sldId="285"/>
            <ac:spMk id="1334" creationId="{00000000-0000-0000-0000-000000000000}"/>
          </ac:spMkLst>
        </pc:spChg>
        <pc:spChg chg="mod">
          <ac:chgData name="#JIANG JINYI#" userId="S::d220006@e.ntu.edu.sg::26a31b42-a568-455f-9f70-060e704d4334" providerId="AD" clId="Web-{03A42A64-7D0B-45C6-DC00-F0FC93E59B6A}" dt="2023-04-23T09:36:22.799" v="24" actId="1076"/>
          <ac:spMkLst>
            <pc:docMk/>
            <pc:sldMk cId="0" sldId="285"/>
            <ac:spMk id="1335" creationId="{00000000-0000-0000-0000-000000000000}"/>
          </ac:spMkLst>
        </pc:spChg>
      </pc:sldChg>
      <pc:sldChg chg="modSp">
        <pc:chgData name="#JIANG JINYI#" userId="S::d220006@e.ntu.edu.sg::26a31b42-a568-455f-9f70-060e704d4334" providerId="AD" clId="Web-{03A42A64-7D0B-45C6-DC00-F0FC93E59B6A}" dt="2023-04-23T09:35:47.423" v="13" actId="1076"/>
        <pc:sldMkLst>
          <pc:docMk/>
          <pc:sldMk cId="0" sldId="286"/>
        </pc:sldMkLst>
        <pc:spChg chg="mod">
          <ac:chgData name="#JIANG JINYI#" userId="S::d220006@e.ntu.edu.sg::26a31b42-a568-455f-9f70-060e704d4334" providerId="AD" clId="Web-{03A42A64-7D0B-45C6-DC00-F0FC93E59B6A}" dt="2023-04-23T09:35:47.423" v="13" actId="1076"/>
          <ac:spMkLst>
            <pc:docMk/>
            <pc:sldMk cId="0" sldId="286"/>
            <ac:spMk id="1347" creationId="{00000000-0000-0000-0000-000000000000}"/>
          </ac:spMkLst>
        </pc:spChg>
      </pc:sldChg>
    </pc:docChg>
  </pc:docChgLst>
  <pc:docChgLst>
    <pc:chgData name="#PU FANYI#" userId="1391c50f-80bd-4534-94f7-7d6ac77c1507" providerId="ADAL" clId="{175F3121-5577-4F86-B48B-875023A1F178}"/>
    <pc:docChg chg="undo custSel modSld">
      <pc:chgData name="#PU FANYI#" userId="1391c50f-80bd-4534-94f7-7d6ac77c1507" providerId="ADAL" clId="{175F3121-5577-4F86-B48B-875023A1F178}" dt="2023-04-23T12:46:22.654" v="668" actId="114"/>
      <pc:docMkLst>
        <pc:docMk/>
      </pc:docMkLst>
      <pc:sldChg chg="modNotesTx">
        <pc:chgData name="#PU FANYI#" userId="1391c50f-80bd-4534-94f7-7d6ac77c1507" providerId="ADAL" clId="{175F3121-5577-4F86-B48B-875023A1F178}" dt="2023-04-23T10:14:48.281" v="645" actId="20577"/>
        <pc:sldMkLst>
          <pc:docMk/>
          <pc:sldMk cId="0" sldId="259"/>
        </pc:sldMkLst>
      </pc:sldChg>
      <pc:sldChg chg="modSp modNotes">
        <pc:chgData name="#PU FANYI#" userId="1391c50f-80bd-4534-94f7-7d6ac77c1507" providerId="ADAL" clId="{175F3121-5577-4F86-B48B-875023A1F178}" dt="2023-04-23T09:29:09.360" v="1" actId="113"/>
        <pc:sldMkLst>
          <pc:docMk/>
          <pc:sldMk cId="0" sldId="261"/>
        </pc:sldMkLst>
        <pc:spChg chg="mod">
          <ac:chgData name="#PU FANYI#" userId="1391c50f-80bd-4534-94f7-7d6ac77c1507" providerId="ADAL" clId="{175F3121-5577-4F86-B48B-875023A1F178}" dt="2023-04-23T09:29:08.014" v="0" actId="113"/>
          <ac:spMkLst>
            <pc:docMk/>
            <pc:sldMk cId="0" sldId="261"/>
            <ac:spMk id="973" creationId="{00000000-0000-0000-0000-000000000000}"/>
          </ac:spMkLst>
        </pc:spChg>
      </pc:sldChg>
      <pc:sldChg chg="modSp mod modNotesTx">
        <pc:chgData name="#PU FANYI#" userId="1391c50f-80bd-4534-94f7-7d6ac77c1507" providerId="ADAL" clId="{175F3121-5577-4F86-B48B-875023A1F178}" dt="2023-04-23T10:35:54.117" v="647" actId="20577"/>
        <pc:sldMkLst>
          <pc:docMk/>
          <pc:sldMk cId="0" sldId="269"/>
        </pc:sldMkLst>
        <pc:spChg chg="mod">
          <ac:chgData name="#PU FANYI#" userId="1391c50f-80bd-4534-94f7-7d6ac77c1507" providerId="ADAL" clId="{175F3121-5577-4F86-B48B-875023A1F178}" dt="2023-04-23T09:30:52.804" v="53" actId="1076"/>
          <ac:spMkLst>
            <pc:docMk/>
            <pc:sldMk cId="0" sldId="269"/>
            <ac:spMk id="1135" creationId="{00000000-0000-0000-0000-000000000000}"/>
          </ac:spMkLst>
        </pc:spChg>
      </pc:sldChg>
      <pc:sldChg chg="delSp modSp mod modAnim modNotes modNotesTx">
        <pc:chgData name="#PU FANYI#" userId="1391c50f-80bd-4534-94f7-7d6ac77c1507" providerId="ADAL" clId="{175F3121-5577-4F86-B48B-875023A1F178}" dt="2023-04-23T10:40:12.747" v="657" actId="20577"/>
        <pc:sldMkLst>
          <pc:docMk/>
          <pc:sldMk cId="0" sldId="270"/>
        </pc:sldMkLst>
        <pc:spChg chg="mod">
          <ac:chgData name="#PU FANYI#" userId="1391c50f-80bd-4534-94f7-7d6ac77c1507" providerId="ADAL" clId="{175F3121-5577-4F86-B48B-875023A1F178}" dt="2023-04-23T09:54:20.631" v="555" actId="207"/>
          <ac:spMkLst>
            <pc:docMk/>
            <pc:sldMk cId="0" sldId="270"/>
            <ac:spMk id="1141" creationId="{00000000-0000-0000-0000-000000000000}"/>
          </ac:spMkLst>
        </pc:spChg>
        <pc:spChg chg="del">
          <ac:chgData name="#PU FANYI#" userId="1391c50f-80bd-4534-94f7-7d6ac77c1507" providerId="ADAL" clId="{175F3121-5577-4F86-B48B-875023A1F178}" dt="2023-04-23T09:32:08.297" v="105" actId="478"/>
          <ac:spMkLst>
            <pc:docMk/>
            <pc:sldMk cId="0" sldId="270"/>
            <ac:spMk id="1143" creationId="{00000000-0000-0000-0000-000000000000}"/>
          </ac:spMkLst>
        </pc:spChg>
        <pc:cxnChg chg="del">
          <ac:chgData name="#PU FANYI#" userId="1391c50f-80bd-4534-94f7-7d6ac77c1507" providerId="ADAL" clId="{175F3121-5577-4F86-B48B-875023A1F178}" dt="2023-04-23T09:32:06.793" v="104" actId="478"/>
          <ac:cxnSpMkLst>
            <pc:docMk/>
            <pc:sldMk cId="0" sldId="270"/>
            <ac:cxnSpMk id="1144" creationId="{00000000-0000-0000-0000-000000000000}"/>
          </ac:cxnSpMkLst>
        </pc:cxnChg>
      </pc:sldChg>
      <pc:sldChg chg="modNotesTx">
        <pc:chgData name="#PU FANYI#" userId="1391c50f-80bd-4534-94f7-7d6ac77c1507" providerId="ADAL" clId="{175F3121-5577-4F86-B48B-875023A1F178}" dt="2023-04-23T10:43:13.598" v="666" actId="20577"/>
        <pc:sldMkLst>
          <pc:docMk/>
          <pc:sldMk cId="0" sldId="272"/>
        </pc:sldMkLst>
      </pc:sldChg>
      <pc:sldChg chg="delSp modSp mod">
        <pc:chgData name="#PU FANYI#" userId="1391c50f-80bd-4534-94f7-7d6ac77c1507" providerId="ADAL" clId="{175F3121-5577-4F86-B48B-875023A1F178}" dt="2023-04-23T12:46:22.654" v="668" actId="114"/>
        <pc:sldMkLst>
          <pc:docMk/>
          <pc:sldMk cId="0" sldId="276"/>
        </pc:sldMkLst>
        <pc:spChg chg="mod">
          <ac:chgData name="#PU FANYI#" userId="1391c50f-80bd-4534-94f7-7d6ac77c1507" providerId="ADAL" clId="{175F3121-5577-4F86-B48B-875023A1F178}" dt="2023-04-23T12:46:22.654" v="668" actId="114"/>
          <ac:spMkLst>
            <pc:docMk/>
            <pc:sldMk cId="0" sldId="276"/>
            <ac:spMk id="1221" creationId="{00000000-0000-0000-0000-000000000000}"/>
          </ac:spMkLst>
        </pc:spChg>
        <pc:picChg chg="del">
          <ac:chgData name="#PU FANYI#" userId="1391c50f-80bd-4534-94f7-7d6ac77c1507" providerId="ADAL" clId="{175F3121-5577-4F86-B48B-875023A1F178}" dt="2023-04-23T09:32:58.446" v="134" actId="478"/>
          <ac:picMkLst>
            <pc:docMk/>
            <pc:sldMk cId="0" sldId="276"/>
            <ac:picMk id="1222" creationId="{00000000-0000-0000-0000-000000000000}"/>
          </ac:picMkLst>
        </pc:picChg>
      </pc:sldChg>
      <pc:sldChg chg="modSp mod modAnim">
        <pc:chgData name="#PU FANYI#" userId="1391c50f-80bd-4534-94f7-7d6ac77c1507" providerId="ADAL" clId="{175F3121-5577-4F86-B48B-875023A1F178}" dt="2023-04-23T09:53:17.943" v="549" actId="404"/>
        <pc:sldMkLst>
          <pc:docMk/>
          <pc:sldMk cId="0" sldId="279"/>
        </pc:sldMkLst>
        <pc:spChg chg="mod">
          <ac:chgData name="#PU FANYI#" userId="1391c50f-80bd-4534-94f7-7d6ac77c1507" providerId="ADAL" clId="{175F3121-5577-4F86-B48B-875023A1F178}" dt="2023-04-23T09:53:17.943" v="549" actId="404"/>
          <ac:spMkLst>
            <pc:docMk/>
            <pc:sldMk cId="0" sldId="279"/>
            <ac:spMk id="1252" creationId="{00000000-0000-0000-0000-000000000000}"/>
          </ac:spMkLst>
        </pc:spChg>
      </pc:sldChg>
      <pc:sldChg chg="modSp">
        <pc:chgData name="#PU FANYI#" userId="1391c50f-80bd-4534-94f7-7d6ac77c1507" providerId="ADAL" clId="{175F3121-5577-4F86-B48B-875023A1F178}" dt="2023-04-23T09:52:44.958" v="536" actId="20577"/>
        <pc:sldMkLst>
          <pc:docMk/>
          <pc:sldMk cId="0" sldId="280"/>
        </pc:sldMkLst>
        <pc:spChg chg="mod">
          <ac:chgData name="#PU FANYI#" userId="1391c50f-80bd-4534-94f7-7d6ac77c1507" providerId="ADAL" clId="{175F3121-5577-4F86-B48B-875023A1F178}" dt="2023-04-23T09:52:44.958" v="536" actId="20577"/>
          <ac:spMkLst>
            <pc:docMk/>
            <pc:sldMk cId="0" sldId="280"/>
            <ac:spMk id="1264" creationId="{00000000-0000-0000-0000-000000000000}"/>
          </ac:spMkLst>
        </pc:spChg>
      </pc:sldChg>
      <pc:sldChg chg="modNotesTx">
        <pc:chgData name="#PU FANYI#" userId="1391c50f-80bd-4534-94f7-7d6ac77c1507" providerId="ADAL" clId="{175F3121-5577-4F86-B48B-875023A1F178}" dt="2023-04-23T10:07:08.597" v="585" actId="20577"/>
        <pc:sldMkLst>
          <pc:docMk/>
          <pc:sldMk cId="0" sldId="284"/>
        </pc:sldMkLst>
      </pc:sldChg>
      <pc:sldChg chg="modNotesTx">
        <pc:chgData name="#PU FANYI#" userId="1391c50f-80bd-4534-94f7-7d6ac77c1507" providerId="ADAL" clId="{175F3121-5577-4F86-B48B-875023A1F178}" dt="2023-04-23T10:08:13.145" v="614" actId="20577"/>
        <pc:sldMkLst>
          <pc:docMk/>
          <pc:sldMk cId="0" sldId="285"/>
        </pc:sldMkLst>
      </pc:sldChg>
      <pc:sldChg chg="modNotesTx">
        <pc:chgData name="#PU FANYI#" userId="1391c50f-80bd-4534-94f7-7d6ac77c1507" providerId="ADAL" clId="{175F3121-5577-4F86-B48B-875023A1F178}" dt="2023-04-23T11:13:03.395" v="667"/>
        <pc:sldMkLst>
          <pc:docMk/>
          <pc:sldMk cId="0" sldId="287"/>
        </pc:sldMkLst>
      </pc:sldChg>
    </pc:docChg>
  </pc:docChgLst>
</pc:chgInfo>
</file>

<file path=ppt/media/image1.png>
</file>

<file path=ppt/media/image10.jpeg>
</file>

<file path=ppt/media/image11.jpe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Hello, my name is Pu Fanyi. And my group mates are Jiang Jinyi and Shan Yi. Today, i will present our mini project on machine learning. Our chosen topic is Gender Recognition by Voice.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4"/>
        <p:cNvGrpSpPr/>
        <p:nvPr/>
      </p:nvGrpSpPr>
      <p:grpSpPr>
        <a:xfrm>
          <a:off x="0" y="0"/>
          <a:ext cx="0" cy="0"/>
          <a:chOff x="0" y="0"/>
          <a:chExt cx="0" cy="0"/>
        </a:xfrm>
      </p:grpSpPr>
      <p:sp>
        <p:nvSpPr>
          <p:cNvPr id="1045" name="Google Shape;1045;g21a02cc3f46_7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6" name="Google Shape;1046;g21a02cc3f46_7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move onto the next topic.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21a02cc3f46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21a02cc3f46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analyzes a dataset of 3168 voice data samples, which includes 21 features and is evenly split between male and female speakers.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0"/>
        <p:cNvGrpSpPr/>
        <p:nvPr/>
      </p:nvGrpSpPr>
      <p:grpSpPr>
        <a:xfrm>
          <a:off x="0" y="0"/>
          <a:ext cx="0" cy="0"/>
          <a:chOff x="0" y="0"/>
          <a:chExt cx="0" cy="0"/>
        </a:xfrm>
      </p:grpSpPr>
      <p:sp>
        <p:nvSpPr>
          <p:cNvPr id="1071" name="Google Shape;1071;g21a02cc3f46_7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2" name="Google Shape;1072;g21a02cc3f46_7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grouped the 20 predictors into five categories based on their respective characteristics. For each predictor, we conducted a thorough analysis to understand its contribution to the overall sound signal. By analyzing and understanding the features of sound signals, we were able to develop an effective approach to extract these features.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21a02cc3f46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21a02cc3f46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To ensure the quality and accuracy of our data, we conducted several data preprocessing steps. </a:t>
            </a:r>
            <a:endParaRPr/>
          </a:p>
          <a:p>
            <a:pPr marL="457200" lvl="0" indent="-298450" algn="l" rtl="0">
              <a:spcBef>
                <a:spcPts val="0"/>
              </a:spcBef>
              <a:spcAft>
                <a:spcPts val="0"/>
              </a:spcAft>
              <a:buSzPts val="1100"/>
              <a:buChar char="-"/>
            </a:pPr>
            <a:r>
              <a:rPr lang="en"/>
              <a:t>Firstly, we removed duplicate data predictors "meanfreq" and "centroid" since they provide the same information. This helps to eliminate redundancy and reduce computational burden.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21a02cc3f46_7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0" name="Google Shape;1130;g21a02cc3f46_7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Secondly, we applied a log transformation. This helped to reduce the impact of extreme values and normalize the distribution of the data. </a:t>
            </a:r>
            <a:endParaRPr/>
          </a:p>
          <a:p>
            <a:pPr marL="457200" lvl="0" indent="-298450" algn="l" rtl="0">
              <a:spcBef>
                <a:spcPts val="0"/>
              </a:spcBef>
              <a:spcAft>
                <a:spcPts val="0"/>
              </a:spcAft>
              <a:buSzPts val="1100"/>
              <a:buChar char="-"/>
            </a:pPr>
            <a:r>
              <a:rPr lang="en"/>
              <a:t>As a result, our model became more</a:t>
            </a:r>
            <a:r>
              <a:rPr lang="en-SG"/>
              <a:t> accurate by reducing the influence of outliers and skewness in the data.</a:t>
            </a:r>
          </a:p>
          <a:p>
            <a:pPr marL="0" lvl="0" indent="0" algn="l" rtl="0">
              <a:spcBef>
                <a:spcPts val="0"/>
              </a:spcBef>
              <a:spcAft>
                <a:spcPts val="0"/>
              </a:spcAft>
              <a:buNone/>
            </a:pPr>
            <a:endParaRPr lang="en-SG"/>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
        <p:cNvGrpSpPr/>
        <p:nvPr/>
      </p:nvGrpSpPr>
      <p:grpSpPr>
        <a:xfrm>
          <a:off x="0" y="0"/>
          <a:ext cx="0" cy="0"/>
          <a:chOff x="0" y="0"/>
          <a:chExt cx="0" cy="0"/>
        </a:xfrm>
      </p:grpSpPr>
      <p:sp>
        <p:nvSpPr>
          <p:cNvPr id="1138" name="Google Shape;1138;g21a02cc3f46_7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 name="Google Shape;1139;g21a02cc3f46_7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Thirdly, we normalized the data to ensure that all features are treated equally in terms of their scale. </a:t>
            </a:r>
            <a:endParaRPr/>
          </a:p>
          <a:p>
            <a:pPr marL="457200" lvl="0" indent="-298450" algn="l" rtl="0">
              <a:spcBef>
                <a:spcPts val="0"/>
              </a:spcBef>
              <a:spcAft>
                <a:spcPts val="0"/>
              </a:spcAft>
              <a:buSzPts val="1100"/>
              <a:buChar char="-"/>
            </a:pPr>
            <a:r>
              <a:rPr lang="en-SG"/>
              <a:t>With normalization, the accuracy of our SVM model is greatly improved</a:t>
            </a:r>
          </a:p>
          <a:p>
            <a:pPr marL="457200" lvl="0" indent="-298450" algn="l" rtl="0">
              <a:spcBef>
                <a:spcPts val="0"/>
              </a:spcBef>
              <a:spcAft>
                <a:spcPts val="0"/>
              </a:spcAft>
              <a:buSzPts val="1100"/>
              <a:buChar char="-"/>
            </a:pPr>
            <a:r>
              <a:rPr lang="en"/>
              <a:t>This improvement is due to the fact that normalization allows the SVM to focus on the most informative predictors and reduces the noise caused by the less informative ones.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21a02cc3f46_7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21a02cc3f46_7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Finally, we used the Isolation Forest algorithm to identify and remove outliers from the input data. </a:t>
            </a:r>
            <a:endParaRPr/>
          </a:p>
          <a:p>
            <a:pPr marL="457200" lvl="0" indent="-298450" algn="l" rtl="0">
              <a:spcBef>
                <a:spcPts val="0"/>
              </a:spcBef>
              <a:spcAft>
                <a:spcPts val="0"/>
              </a:spcAft>
              <a:buSzPts val="1100"/>
              <a:buChar char="-"/>
            </a:pPr>
            <a:r>
              <a:rPr lang="en"/>
              <a:t>This algorithm can efficiently identify and remove outliers without relying on the assumptions of the data distribution.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
        <p:cNvGrpSpPr/>
        <p:nvPr/>
      </p:nvGrpSpPr>
      <p:grpSpPr>
        <a:xfrm>
          <a:off x="0" y="0"/>
          <a:ext cx="0" cy="0"/>
          <a:chOff x="0" y="0"/>
          <a:chExt cx="0" cy="0"/>
        </a:xfrm>
      </p:grpSpPr>
      <p:sp>
        <p:nvSpPr>
          <p:cNvPr id="1157" name="Google Shape;1157;g21a02cc3f46_7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 name="Google Shape;1158;g21a02cc3f46_7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third part is about the machine learning of our data.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21a02cc3f46_7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21a02cc3f46_7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divided our machine learning into 3 topics which are tree based algorithms, numerical algorithms and further exploration.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21a02cc3f46_7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21a02cc3f46_7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is our results. </a:t>
            </a:r>
            <a:r>
              <a:rPr lang="en" sz="1050">
                <a:solidFill>
                  <a:schemeClr val="dk1"/>
                </a:solidFill>
              </a:rPr>
              <a:t>After performing data cleaning, we discovered that our models performed exceptionally well. This indicates that the extracted features of the sound signals are indeed highly correlated with gender. </a:t>
            </a:r>
            <a:r>
              <a:rPr lang="en"/>
              <a:t>Then, we select some models for detailed learning and exploration.</a:t>
            </a:r>
            <a:endParaRPr sz="1200">
              <a:solidFill>
                <a:srgbClr val="374151"/>
              </a:solidFill>
              <a:highlight>
                <a:srgbClr val="F7F7F8"/>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238a99418c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238a99418c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238a99418c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 name="Google Shape;1203;g238a99418c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Classification tree is the content we learnt from our class. By generating the binary tree, we noticed that the meanfun and IQR show up in the beginning of the tree which means these two features are the top two important factors.</a:t>
            </a:r>
            <a:endParaRPr sz="1200">
              <a:solidFill>
                <a:srgbClr val="374151"/>
              </a:solidFill>
              <a:highlight>
                <a:srgbClr val="F7F7F8"/>
              </a:highlight>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21a02cc3f46_7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21a02cc3f46_7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75000"/>
              </a:lnSpc>
              <a:spcBef>
                <a:spcPts val="0"/>
              </a:spcBef>
              <a:spcAft>
                <a:spcPts val="0"/>
              </a:spcAft>
              <a:buNone/>
            </a:pPr>
            <a:r>
              <a:rPr lang="en" sz="1050">
                <a:solidFill>
                  <a:schemeClr val="dk1"/>
                </a:solidFill>
              </a:rPr>
              <a:t>Logistic Regression transforms a classification problem into predicting probabilities, and modifies the equation to convert the problem into a linear regression problem。</a:t>
            </a:r>
            <a:endParaRPr sz="1200">
              <a:solidFill>
                <a:srgbClr val="374151"/>
              </a:solidFill>
              <a:highlight>
                <a:srgbClr val="F7F7F8"/>
              </a:highlight>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21a02cc3f46_7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21a02cc3f46_7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have drawn the performance of logistic regression in one-dimensional and two-dimensional scenarios, allowing us to gain a deeper understanding of the process.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21a02cc3f46_7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21a02cc3f46_7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To further analysis the accuracy and efficiency of our algorithm, we utilized cross-validation to evaluate the model's generalization performance and reduce overfitting.</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21a02cc3f46_7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21a02cc3f46_7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Then, we delved deeper into SVM and began by selecting an appropriate kernel. We tried four types of kernels and plotted them on a two-dimensional plane. After comparing them thoroughly, we agreed that the Gaussian kernel performed the best on our dataset.</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0"/>
        <p:cNvGrpSpPr/>
        <p:nvPr/>
      </p:nvGrpSpPr>
      <p:grpSpPr>
        <a:xfrm>
          <a:off x="0" y="0"/>
          <a:ext cx="0" cy="0"/>
          <a:chOff x="0" y="0"/>
          <a:chExt cx="0" cy="0"/>
        </a:xfrm>
      </p:grpSpPr>
      <p:sp>
        <p:nvSpPr>
          <p:cNvPr id="1261" name="Google Shape;1261;g238d1d3df3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 name="Google Shape;1262;g238d1d3df3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Then, we tried adjusting the size of gamma and C in SVM. Gamma controls the shape of the boundary, and C determines the trade-off between margin size and misclassifications. We plotted the hyperplane on a two-dimensional plane and tried various parameter values, as shown in four examples on the right. We then fine-tuned these parameters using the hill climbing algorithm and arrived at the final values.</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1d28078c6a_0_16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1d28078c6a_0_16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We aimed to improve efficiency by compressing the predictor data using PCA. We found that when compressing the dimensions to 9 or higher, the accuracy hardly changed. Our findings demonstrate that by compressing the data to a certain degree, we can achieve a good balance between accuracy and efficiency, leading to better performance in our predictive modeling. </a:t>
            </a:r>
            <a:endParaRPr>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238d1d3df3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238d1d3df3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
                <a:solidFill>
                  <a:schemeClr val="dk1"/>
                </a:solidFill>
              </a:rPr>
              <a:t>During our project, we also developed an Ensemble Vote model which ask models to “vote” the answer to improve our prediction results. In our case, the accuracy of the Ensemble Vote model was not as ideal as we had hoped. This experience taught us the importance of carefully selecting and combining models based on their individual strengths and weaknesses, and considering the underlying assumptions and limitations of each model.</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21a02cc3f46_7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21a02cc3f46_7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Finally is the outcome and insights of our project.</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
        <p:cNvGrpSpPr/>
        <p:nvPr/>
      </p:nvGrpSpPr>
      <p:grpSpPr>
        <a:xfrm>
          <a:off x="0" y="0"/>
          <a:ext cx="0" cy="0"/>
          <a:chOff x="0" y="0"/>
          <a:chExt cx="0" cy="0"/>
        </a:xfrm>
      </p:grpSpPr>
      <p:sp>
        <p:nvSpPr>
          <p:cNvPr id="1303" name="Google Shape;1303;g21a02cc3f46_7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4" name="Google Shape;1304;g21a02cc3f46_7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Through our classification tree analysis, we identified IQR and mean fundamental frequency as the key features that differentiate male and female voices. A higher IQR and lower meanfun are more indicative of a male speaker.</a:t>
            </a:r>
            <a:endParaRPr/>
          </a:p>
          <a:p>
            <a:pPr marL="457200" lvl="0" indent="-298450" algn="l" rtl="0">
              <a:spcBef>
                <a:spcPts val="0"/>
              </a:spcBef>
              <a:spcAft>
                <a:spcPts val="0"/>
              </a:spcAft>
              <a:buSzPts val="1100"/>
              <a:buChar char="-"/>
            </a:pPr>
            <a:r>
              <a:rPr lang="en"/>
              <a:t>Among the various models we evaluated, the SVM model with an Gaussian kernel achieved the highest accuracy.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21d28078c6a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21d28078c6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are the content of our presentation.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21d28078c6a_0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21d28078c6a_0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Application:</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Our findings have practical applications in fields such as speech recognition.</a:t>
            </a:r>
            <a:r>
              <a:rPr lang="en" sz="1200">
                <a:solidFill>
                  <a:srgbClr val="374151"/>
                </a:solidFill>
              </a:rPr>
              <a:t> It is used in speech recognition software to identify the gender of the speaker and adjust the software's response accordingly. For example, a virtual assistant may use gender recognition to respond more naturally and personally.</a:t>
            </a:r>
            <a:endParaRPr sz="1200">
              <a:solidFill>
                <a:srgbClr val="374151"/>
              </a:solidFill>
            </a:endParaRPr>
          </a:p>
          <a:p>
            <a:pPr marL="457200" lvl="0" indent="-298450" algn="l" rtl="0">
              <a:spcBef>
                <a:spcPts val="0"/>
              </a:spcBef>
              <a:spcAft>
                <a:spcPts val="0"/>
              </a:spcAft>
              <a:buClr>
                <a:schemeClr val="dk1"/>
              </a:buClr>
              <a:buSzPts val="1100"/>
              <a:buChar char="-"/>
            </a:pPr>
            <a:r>
              <a:rPr lang="en">
                <a:solidFill>
                  <a:schemeClr val="dk1"/>
                </a:solidFill>
              </a:rPr>
              <a:t>As for the security systems, the voice can be used for authentication and access control.</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Limitations: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Despite our promising results, there are limitations to our study.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The language of our dataset is English, and non-acoustic factors such as noise, accent, language, culture, and region can also affect how we perceive gender through voice in real-life situations. </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Additionally, implementing these models in real-life scenarios may be limited due to the time, resources, and background situation required for data collection and model training.</a:t>
            </a:r>
            <a:endParaRPr>
              <a:solidFill>
                <a:schemeClr val="dk1"/>
              </a:solidFil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21a02cc3f46_7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 name="Google Shape;1343;g21a02cc3f46_7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Throughout our project, we learned about the importance of data preparation and how it can affect the performance of our models. </a:t>
            </a:r>
            <a:endParaRPr/>
          </a:p>
          <a:p>
            <a:pPr marL="457200" lvl="0" indent="-298450" algn="l" rtl="0">
              <a:spcBef>
                <a:spcPts val="0"/>
              </a:spcBef>
              <a:spcAft>
                <a:spcPts val="0"/>
              </a:spcAft>
              <a:buSzPts val="1100"/>
              <a:buChar char="-"/>
            </a:pPr>
            <a:r>
              <a:rPr lang="en"/>
              <a:t>In particular, we saw how normalization greatly improved the accuracy of our model, which previously showed poor performance despite adjusting the parameters extensively.</a:t>
            </a:r>
            <a:endParaRPr/>
          </a:p>
          <a:p>
            <a:pPr marL="457200" lvl="0" indent="-298450" algn="l" rtl="0">
              <a:spcBef>
                <a:spcPts val="0"/>
              </a:spcBef>
              <a:spcAft>
                <a:spcPts val="0"/>
              </a:spcAft>
              <a:buSzPts val="1100"/>
              <a:buChar char="-"/>
            </a:pPr>
            <a:r>
              <a:rPr lang="en"/>
              <a:t>We also gained a deeper understanding of various machine learning models, both supervised and unsupervised.</a:t>
            </a:r>
            <a:endParaRPr/>
          </a:p>
          <a:p>
            <a:pPr marL="457200" lvl="0" indent="-298450" algn="l" rtl="0">
              <a:lnSpc>
                <a:spcPct val="175000"/>
              </a:lnSpc>
              <a:spcBef>
                <a:spcPts val="0"/>
              </a:spcBef>
              <a:spcAft>
                <a:spcPts val="0"/>
              </a:spcAft>
              <a:buSzPts val="1100"/>
              <a:buChar char="-"/>
            </a:pPr>
            <a:r>
              <a:rPr lang="en" sz="1050">
                <a:solidFill>
                  <a:schemeClr val="dk1"/>
                </a:solidFill>
              </a:rPr>
              <a:t>And developing the ensemble vote model was a valuable learning experience for us.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
        <p:cNvGrpSpPr/>
        <p:nvPr/>
      </p:nvGrpSpPr>
      <p:grpSpPr>
        <a:xfrm>
          <a:off x="0" y="0"/>
          <a:ext cx="0" cy="0"/>
          <a:chOff x="0" y="0"/>
          <a:chExt cx="0" cy="0"/>
        </a:xfrm>
      </p:grpSpPr>
      <p:sp>
        <p:nvSpPr>
          <p:cNvPr id="1349" name="Google Shape;1349;g21a02cc3f46_7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0" name="Google Shape;1350;g21a02cc3f46_7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a:t>That's all for our presentation, thank you for your listening</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38cd3176a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238cd3176a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a:t>And here is our planning.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1a02cc3f46_7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1a02cc3f46_7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part is motivation and problem formulation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75000"/>
              </a:lnSpc>
              <a:spcBef>
                <a:spcPts val="0"/>
              </a:spcBef>
              <a:spcAft>
                <a:spcPts val="0"/>
              </a:spcAft>
              <a:buSzPts val="1100"/>
              <a:buChar char="-"/>
            </a:pPr>
            <a:r>
              <a:rPr lang="en" sz="1050">
                <a:solidFill>
                  <a:schemeClr val="dk1"/>
                </a:solidFill>
              </a:rPr>
              <a:t>Gender is linked to voice due to pitch, resonance, and other characteristics. This has implications for fields such as speech pathology, forensics, and human-computer interaction. The project aims to identify voice features that differentiate gender and evaluate classification models, to improve accuracy and reliability of algorithms.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21a02cc3f46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21a02cc3f4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project, our main problem is to classify the gender of a speaker based on their voice characteristics.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achieve this, we need to solve two sub-problems.</a:t>
            </a:r>
            <a:endParaRPr/>
          </a:p>
          <a:p>
            <a:pPr marL="457200" lvl="0" indent="-298450" algn="l" rtl="0">
              <a:spcBef>
                <a:spcPts val="0"/>
              </a:spcBef>
              <a:spcAft>
                <a:spcPts val="0"/>
              </a:spcAft>
              <a:buSzPts val="1100"/>
              <a:buChar char="-"/>
            </a:pPr>
            <a:r>
              <a:rPr lang="en"/>
              <a:t>The first sub-problem is to identify the key features that classify the gender of a speaker through their voice.</a:t>
            </a:r>
            <a:endParaRPr/>
          </a:p>
          <a:p>
            <a:pPr marL="457200" lvl="0" indent="-298450" algn="l" rtl="0">
              <a:spcBef>
                <a:spcPts val="0"/>
              </a:spcBef>
              <a:spcAft>
                <a:spcPts val="0"/>
              </a:spcAft>
              <a:buSzPts val="1100"/>
              <a:buChar char="-"/>
            </a:pPr>
            <a:r>
              <a:rPr lang="en"/>
              <a:t>The second sub-problem is to evaluate which models can better predict the gender of a speaker.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21a02cc3f4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21a02cc3f4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75000"/>
              </a:lnSpc>
              <a:spcBef>
                <a:spcPts val="0"/>
              </a:spcBef>
              <a:spcAft>
                <a:spcPts val="0"/>
              </a:spcAft>
              <a:buNone/>
            </a:pPr>
            <a:r>
              <a:rPr lang="en" sz="1050">
                <a:solidFill>
                  <a:schemeClr val="dk1"/>
                </a:solidFill>
              </a:rPr>
              <a:t>We obtained the data from Kaggle, which consists of various recorded sounds that were analyzed using the warbleR package in R language. The package extracts different features of the sound signals and transforms them into a tabular format.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9"/>
        <p:cNvGrpSpPr/>
        <p:nvPr/>
      </p:nvGrpSpPr>
      <p:grpSpPr>
        <a:xfrm>
          <a:off x="0" y="0"/>
          <a:ext cx="0" cy="0"/>
          <a:chOff x="0" y="0"/>
          <a:chExt cx="0" cy="0"/>
        </a:xfrm>
      </p:grpSpPr>
      <p:sp>
        <p:nvSpPr>
          <p:cNvPr id="430" name="Google Shape;430;p24"/>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31" name="Google Shape;431;p24"/>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2" name="Google Shape;432;p24"/>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4"/>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4"/>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4"/>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4"/>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24"/>
          <p:cNvGrpSpPr/>
          <p:nvPr/>
        </p:nvGrpSpPr>
        <p:grpSpPr>
          <a:xfrm>
            <a:off x="8263682" y="-434366"/>
            <a:ext cx="188886" cy="1181531"/>
            <a:chOff x="2877432" y="975334"/>
            <a:chExt cx="188886" cy="1181531"/>
          </a:xfrm>
        </p:grpSpPr>
        <p:sp>
          <p:nvSpPr>
            <p:cNvPr id="439" name="Google Shape;439;p24"/>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4"/>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4"/>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 name="Google Shape;442;p24"/>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 name="Google Shape;443;p24"/>
          <p:cNvGrpSpPr/>
          <p:nvPr/>
        </p:nvGrpSpPr>
        <p:grpSpPr>
          <a:xfrm>
            <a:off x="3090746" y="-533657"/>
            <a:ext cx="98059" cy="1147596"/>
            <a:chOff x="3347921" y="16006"/>
            <a:chExt cx="98059" cy="1147596"/>
          </a:xfrm>
        </p:grpSpPr>
        <p:sp>
          <p:nvSpPr>
            <p:cNvPr id="444" name="Google Shape;444;p2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4"/>
          <p:cNvGrpSpPr/>
          <p:nvPr/>
        </p:nvGrpSpPr>
        <p:grpSpPr>
          <a:xfrm>
            <a:off x="4892771" y="-340112"/>
            <a:ext cx="121172" cy="760495"/>
            <a:chOff x="5245196" y="3136513"/>
            <a:chExt cx="121172" cy="760495"/>
          </a:xfrm>
        </p:grpSpPr>
        <p:sp>
          <p:nvSpPr>
            <p:cNvPr id="447" name="Google Shape;447;p2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4"/>
          <p:cNvGrpSpPr/>
          <p:nvPr/>
        </p:nvGrpSpPr>
        <p:grpSpPr>
          <a:xfrm>
            <a:off x="250617" y="2402301"/>
            <a:ext cx="188650" cy="2468354"/>
            <a:chOff x="250617" y="2402301"/>
            <a:chExt cx="188650" cy="2468354"/>
          </a:xfrm>
        </p:grpSpPr>
        <p:sp>
          <p:nvSpPr>
            <p:cNvPr id="450" name="Google Shape;450;p24"/>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4"/>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4"/>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 name="Google Shape;454;p24"/>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4"/>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 name="Google Shape;456;p24"/>
          <p:cNvGrpSpPr/>
          <p:nvPr/>
        </p:nvGrpSpPr>
        <p:grpSpPr>
          <a:xfrm>
            <a:off x="2038689" y="173907"/>
            <a:ext cx="57599" cy="831799"/>
            <a:chOff x="2038689" y="173907"/>
            <a:chExt cx="57599" cy="831799"/>
          </a:xfrm>
        </p:grpSpPr>
        <p:sp>
          <p:nvSpPr>
            <p:cNvPr id="457" name="Google Shape;457;p2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9"/>
        <p:cNvGrpSpPr/>
        <p:nvPr/>
      </p:nvGrpSpPr>
      <p:grpSpPr>
        <a:xfrm>
          <a:off x="0" y="0"/>
          <a:ext cx="0" cy="0"/>
          <a:chOff x="0" y="0"/>
          <a:chExt cx="0" cy="0"/>
        </a:xfrm>
      </p:grpSpPr>
      <p:sp>
        <p:nvSpPr>
          <p:cNvPr id="460" name="Google Shape;460;p25"/>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5"/>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25"/>
          <p:cNvGrpSpPr/>
          <p:nvPr/>
        </p:nvGrpSpPr>
        <p:grpSpPr>
          <a:xfrm>
            <a:off x="8263682" y="-434366"/>
            <a:ext cx="188886" cy="1181531"/>
            <a:chOff x="2877432" y="975334"/>
            <a:chExt cx="188886" cy="1181531"/>
          </a:xfrm>
        </p:grpSpPr>
        <p:sp>
          <p:nvSpPr>
            <p:cNvPr id="463" name="Google Shape;463;p25"/>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5"/>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5"/>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 name="Google Shape;466;p25"/>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 name="Google Shape;467;p25"/>
          <p:cNvGrpSpPr/>
          <p:nvPr/>
        </p:nvGrpSpPr>
        <p:grpSpPr>
          <a:xfrm>
            <a:off x="3643898" y="-436198"/>
            <a:ext cx="133252" cy="1952377"/>
            <a:chOff x="6780548" y="337714"/>
            <a:chExt cx="133252" cy="1952377"/>
          </a:xfrm>
        </p:grpSpPr>
        <p:sp>
          <p:nvSpPr>
            <p:cNvPr id="468" name="Google Shape;468;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25"/>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 name="Google Shape;471;p25"/>
          <p:cNvGrpSpPr/>
          <p:nvPr/>
        </p:nvGrpSpPr>
        <p:grpSpPr>
          <a:xfrm>
            <a:off x="8008096" y="2108910"/>
            <a:ext cx="199001" cy="2139769"/>
            <a:chOff x="8008096" y="2108910"/>
            <a:chExt cx="199001" cy="2139769"/>
          </a:xfrm>
        </p:grpSpPr>
        <p:sp>
          <p:nvSpPr>
            <p:cNvPr id="472" name="Google Shape;472;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25"/>
          <p:cNvGrpSpPr/>
          <p:nvPr/>
        </p:nvGrpSpPr>
        <p:grpSpPr>
          <a:xfrm>
            <a:off x="520996" y="1091548"/>
            <a:ext cx="199001" cy="2139769"/>
            <a:chOff x="8008096" y="2108910"/>
            <a:chExt cx="199001" cy="2139769"/>
          </a:xfrm>
        </p:grpSpPr>
        <p:sp>
          <p:nvSpPr>
            <p:cNvPr id="475" name="Google Shape;47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 name="Google Shape;477;p25"/>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478" name="Google Shape;478;p25"/>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479" name="Google Shape;479;p25"/>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0"/>
        <p:cNvGrpSpPr/>
        <p:nvPr/>
      </p:nvGrpSpPr>
      <p:grpSpPr>
        <a:xfrm>
          <a:off x="0" y="0"/>
          <a:ext cx="0" cy="0"/>
          <a:chOff x="0" y="0"/>
          <a:chExt cx="0" cy="0"/>
        </a:xfrm>
      </p:grpSpPr>
      <p:sp>
        <p:nvSpPr>
          <p:cNvPr id="481" name="Google Shape;481;p26"/>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82" name="Google Shape;482;p26"/>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83" name="Google Shape;483;p26"/>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 name="Google Shape;488;p26"/>
          <p:cNvGrpSpPr/>
          <p:nvPr/>
        </p:nvGrpSpPr>
        <p:grpSpPr>
          <a:xfrm>
            <a:off x="8148521" y="3004593"/>
            <a:ext cx="98059" cy="1147596"/>
            <a:chOff x="3347921" y="16006"/>
            <a:chExt cx="98059" cy="1147596"/>
          </a:xfrm>
        </p:grpSpPr>
        <p:sp>
          <p:nvSpPr>
            <p:cNvPr id="489" name="Google Shape;489;p26"/>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6"/>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26"/>
          <p:cNvGrpSpPr/>
          <p:nvPr/>
        </p:nvGrpSpPr>
        <p:grpSpPr>
          <a:xfrm>
            <a:off x="281421" y="3769263"/>
            <a:ext cx="121172" cy="760495"/>
            <a:chOff x="5245196" y="3136513"/>
            <a:chExt cx="121172" cy="760495"/>
          </a:xfrm>
        </p:grpSpPr>
        <p:sp>
          <p:nvSpPr>
            <p:cNvPr id="492" name="Google Shape;492;p26"/>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26"/>
          <p:cNvGrpSpPr/>
          <p:nvPr/>
        </p:nvGrpSpPr>
        <p:grpSpPr>
          <a:xfrm>
            <a:off x="8534739" y="4069632"/>
            <a:ext cx="57599" cy="831799"/>
            <a:chOff x="2038689" y="173907"/>
            <a:chExt cx="57599" cy="831799"/>
          </a:xfrm>
        </p:grpSpPr>
        <p:sp>
          <p:nvSpPr>
            <p:cNvPr id="495" name="Google Shape;495;p26"/>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26"/>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9"/>
        <p:cNvGrpSpPr/>
        <p:nvPr/>
      </p:nvGrpSpPr>
      <p:grpSpPr>
        <a:xfrm>
          <a:off x="0" y="0"/>
          <a:ext cx="0" cy="0"/>
          <a:chOff x="0" y="0"/>
          <a:chExt cx="0" cy="0"/>
        </a:xfrm>
      </p:grpSpPr>
      <p:sp>
        <p:nvSpPr>
          <p:cNvPr id="500" name="Google Shape;500;p27"/>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501" name="Google Shape;501;p27"/>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2" name="Google Shape;502;p27"/>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503" name="Google Shape;503;p27"/>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04" name="Google Shape;504;p27"/>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505" name="Google Shape;505;p2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 name="Google Shape;509;p27"/>
          <p:cNvGrpSpPr/>
          <p:nvPr/>
        </p:nvGrpSpPr>
        <p:grpSpPr>
          <a:xfrm>
            <a:off x="6626134" y="-164562"/>
            <a:ext cx="121172" cy="760495"/>
            <a:chOff x="5245196" y="3136513"/>
            <a:chExt cx="121172" cy="760495"/>
          </a:xfrm>
        </p:grpSpPr>
        <p:sp>
          <p:nvSpPr>
            <p:cNvPr id="510" name="Google Shape;510;p2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2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4"/>
        <p:cNvGrpSpPr/>
        <p:nvPr/>
      </p:nvGrpSpPr>
      <p:grpSpPr>
        <a:xfrm>
          <a:off x="0" y="0"/>
          <a:ext cx="0" cy="0"/>
          <a:chOff x="0" y="0"/>
          <a:chExt cx="0" cy="0"/>
        </a:xfrm>
      </p:grpSpPr>
      <p:sp>
        <p:nvSpPr>
          <p:cNvPr id="515" name="Google Shape;515;p2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516" name="Google Shape;516;p28"/>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6"/>
        <p:cNvGrpSpPr/>
        <p:nvPr/>
      </p:nvGrpSpPr>
      <p:grpSpPr>
        <a:xfrm>
          <a:off x="0" y="0"/>
          <a:ext cx="0" cy="0"/>
          <a:chOff x="0" y="0"/>
          <a:chExt cx="0" cy="0"/>
        </a:xfrm>
      </p:grpSpPr>
      <p:sp>
        <p:nvSpPr>
          <p:cNvPr id="527" name="Google Shape;527;p29"/>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6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528" name="Google Shape;528;p2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529" name="Google Shape;529;p29"/>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 name="Google Shape;533;p29"/>
          <p:cNvGrpSpPr/>
          <p:nvPr/>
        </p:nvGrpSpPr>
        <p:grpSpPr>
          <a:xfrm>
            <a:off x="6626134" y="-164562"/>
            <a:ext cx="121172" cy="760495"/>
            <a:chOff x="5245196" y="3136513"/>
            <a:chExt cx="121172" cy="760495"/>
          </a:xfrm>
        </p:grpSpPr>
        <p:sp>
          <p:nvSpPr>
            <p:cNvPr id="534" name="Google Shape;534;p29"/>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29"/>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8"/>
        <p:cNvGrpSpPr/>
        <p:nvPr/>
      </p:nvGrpSpPr>
      <p:grpSpPr>
        <a:xfrm>
          <a:off x="0" y="0"/>
          <a:ext cx="0" cy="0"/>
          <a:chOff x="0" y="0"/>
          <a:chExt cx="0" cy="0"/>
        </a:xfrm>
      </p:grpSpPr>
      <p:sp>
        <p:nvSpPr>
          <p:cNvPr id="539" name="Google Shape;539;p30"/>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7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540" name="Google Shape;540;p30"/>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30"/>
          <p:cNvGrpSpPr/>
          <p:nvPr/>
        </p:nvGrpSpPr>
        <p:grpSpPr>
          <a:xfrm>
            <a:off x="8263682" y="-434366"/>
            <a:ext cx="188886" cy="1181531"/>
            <a:chOff x="2877432" y="975334"/>
            <a:chExt cx="188886" cy="1181531"/>
          </a:xfrm>
        </p:grpSpPr>
        <p:sp>
          <p:nvSpPr>
            <p:cNvPr id="547" name="Google Shape;547;p30"/>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0"/>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0"/>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30"/>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30"/>
          <p:cNvGrpSpPr/>
          <p:nvPr/>
        </p:nvGrpSpPr>
        <p:grpSpPr>
          <a:xfrm>
            <a:off x="3090746" y="-533657"/>
            <a:ext cx="98059" cy="1147596"/>
            <a:chOff x="3347921" y="16006"/>
            <a:chExt cx="98059" cy="1147596"/>
          </a:xfrm>
        </p:grpSpPr>
        <p:sp>
          <p:nvSpPr>
            <p:cNvPr id="554" name="Google Shape;554;p30"/>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30"/>
          <p:cNvGrpSpPr/>
          <p:nvPr/>
        </p:nvGrpSpPr>
        <p:grpSpPr>
          <a:xfrm>
            <a:off x="4892771" y="-340112"/>
            <a:ext cx="121172" cy="760495"/>
            <a:chOff x="5245196" y="3136513"/>
            <a:chExt cx="121172" cy="760495"/>
          </a:xfrm>
        </p:grpSpPr>
        <p:sp>
          <p:nvSpPr>
            <p:cNvPr id="557" name="Google Shape;557;p30"/>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0"/>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30"/>
          <p:cNvGrpSpPr/>
          <p:nvPr/>
        </p:nvGrpSpPr>
        <p:grpSpPr>
          <a:xfrm>
            <a:off x="6967836" y="85439"/>
            <a:ext cx="133252" cy="1952377"/>
            <a:chOff x="6780548" y="337714"/>
            <a:chExt cx="133252" cy="1952377"/>
          </a:xfrm>
        </p:grpSpPr>
        <p:sp>
          <p:nvSpPr>
            <p:cNvPr id="560" name="Google Shape;560;p30"/>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0"/>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30"/>
          <p:cNvGrpSpPr/>
          <p:nvPr/>
        </p:nvGrpSpPr>
        <p:grpSpPr>
          <a:xfrm>
            <a:off x="250617" y="2402301"/>
            <a:ext cx="188650" cy="2468354"/>
            <a:chOff x="250617" y="2402301"/>
            <a:chExt cx="188650" cy="2468354"/>
          </a:xfrm>
        </p:grpSpPr>
        <p:sp>
          <p:nvSpPr>
            <p:cNvPr id="563" name="Google Shape;563;p30"/>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0"/>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0"/>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0"/>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30"/>
          <p:cNvGrpSpPr/>
          <p:nvPr/>
        </p:nvGrpSpPr>
        <p:grpSpPr>
          <a:xfrm>
            <a:off x="982417" y="1695096"/>
            <a:ext cx="199237" cy="2828935"/>
            <a:chOff x="1608717" y="1280046"/>
            <a:chExt cx="199237" cy="2828935"/>
          </a:xfrm>
        </p:grpSpPr>
        <p:sp>
          <p:nvSpPr>
            <p:cNvPr id="568" name="Google Shape;568;p30"/>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0"/>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0"/>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 name="Google Shape;571;p30"/>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30"/>
          <p:cNvGrpSpPr/>
          <p:nvPr/>
        </p:nvGrpSpPr>
        <p:grpSpPr>
          <a:xfrm>
            <a:off x="2038689" y="173907"/>
            <a:ext cx="57599" cy="831799"/>
            <a:chOff x="2038689" y="173907"/>
            <a:chExt cx="57599" cy="831799"/>
          </a:xfrm>
        </p:grpSpPr>
        <p:sp>
          <p:nvSpPr>
            <p:cNvPr id="573" name="Google Shape;573;p30"/>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30"/>
          <p:cNvGrpSpPr/>
          <p:nvPr/>
        </p:nvGrpSpPr>
        <p:grpSpPr>
          <a:xfrm>
            <a:off x="8008096" y="2108910"/>
            <a:ext cx="199001" cy="2139769"/>
            <a:chOff x="8008096" y="2108910"/>
            <a:chExt cx="199001" cy="2139769"/>
          </a:xfrm>
        </p:grpSpPr>
        <p:sp>
          <p:nvSpPr>
            <p:cNvPr id="576" name="Google Shape;576;p30"/>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30"/>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30"/>
          <p:cNvGrpSpPr/>
          <p:nvPr/>
        </p:nvGrpSpPr>
        <p:grpSpPr>
          <a:xfrm>
            <a:off x="4095146" y="-859690"/>
            <a:ext cx="199001" cy="2139769"/>
            <a:chOff x="8008096" y="2108910"/>
            <a:chExt cx="199001" cy="2139769"/>
          </a:xfrm>
        </p:grpSpPr>
        <p:sp>
          <p:nvSpPr>
            <p:cNvPr id="580" name="Google Shape;580;p30"/>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 name="Google Shape;582;p30"/>
          <p:cNvGrpSpPr/>
          <p:nvPr/>
        </p:nvGrpSpPr>
        <p:grpSpPr>
          <a:xfrm>
            <a:off x="6333286" y="3704939"/>
            <a:ext cx="133252" cy="1952377"/>
            <a:chOff x="6780548" y="337714"/>
            <a:chExt cx="133252" cy="1952377"/>
          </a:xfrm>
        </p:grpSpPr>
        <p:sp>
          <p:nvSpPr>
            <p:cNvPr id="583" name="Google Shape;583;p30"/>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 name="Google Shape;585;p30"/>
          <p:cNvGrpSpPr/>
          <p:nvPr/>
        </p:nvGrpSpPr>
        <p:grpSpPr>
          <a:xfrm>
            <a:off x="2702021" y="3612763"/>
            <a:ext cx="121172" cy="760495"/>
            <a:chOff x="5245196" y="3136513"/>
            <a:chExt cx="121172" cy="760495"/>
          </a:xfrm>
        </p:grpSpPr>
        <p:sp>
          <p:nvSpPr>
            <p:cNvPr id="586" name="Google Shape;586;p30"/>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 name="Google Shape;588;p30"/>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0"/>
        <p:cNvGrpSpPr/>
        <p:nvPr/>
      </p:nvGrpSpPr>
      <p:grpSpPr>
        <a:xfrm>
          <a:off x="0" y="0"/>
          <a:ext cx="0" cy="0"/>
          <a:chOff x="0" y="0"/>
          <a:chExt cx="0" cy="0"/>
        </a:xfrm>
      </p:grpSpPr>
      <p:sp>
        <p:nvSpPr>
          <p:cNvPr id="591" name="Google Shape;591;p3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92" name="Google Shape;592;p3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3" name="Google Shape;593;p3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94"/>
        <p:cNvGrpSpPr/>
        <p:nvPr/>
      </p:nvGrpSpPr>
      <p:grpSpPr>
        <a:xfrm>
          <a:off x="0" y="0"/>
          <a:ext cx="0" cy="0"/>
          <a:chOff x="0" y="0"/>
          <a:chExt cx="0" cy="0"/>
        </a:xfrm>
      </p:grpSpPr>
      <p:sp>
        <p:nvSpPr>
          <p:cNvPr id="595" name="Google Shape;595;p32"/>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596"/>
        <p:cNvGrpSpPr/>
        <p:nvPr/>
      </p:nvGrpSpPr>
      <p:grpSpPr>
        <a:xfrm>
          <a:off x="0" y="0"/>
          <a:ext cx="0" cy="0"/>
          <a:chOff x="0" y="0"/>
          <a:chExt cx="0" cy="0"/>
        </a:xfrm>
      </p:grpSpPr>
      <p:sp>
        <p:nvSpPr>
          <p:cNvPr id="597" name="Google Shape;597;p33"/>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98" name="Google Shape;598;p33"/>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99" name="Google Shape;599;p33"/>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 name="Google Shape;604;p33"/>
          <p:cNvGrpSpPr/>
          <p:nvPr/>
        </p:nvGrpSpPr>
        <p:grpSpPr>
          <a:xfrm>
            <a:off x="8217007" y="3576772"/>
            <a:ext cx="188886" cy="1181531"/>
            <a:chOff x="2877432" y="975334"/>
            <a:chExt cx="188886" cy="1181531"/>
          </a:xfrm>
        </p:grpSpPr>
        <p:sp>
          <p:nvSpPr>
            <p:cNvPr id="605" name="Google Shape;605;p3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 name="Google Shape;608;p33"/>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33"/>
          <p:cNvGrpSpPr/>
          <p:nvPr/>
        </p:nvGrpSpPr>
        <p:grpSpPr>
          <a:xfrm>
            <a:off x="7519346" y="3243318"/>
            <a:ext cx="98059" cy="1147596"/>
            <a:chOff x="3347921" y="16006"/>
            <a:chExt cx="98059" cy="1147596"/>
          </a:xfrm>
        </p:grpSpPr>
        <p:sp>
          <p:nvSpPr>
            <p:cNvPr id="610" name="Google Shape;610;p33"/>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 name="Google Shape;612;p33"/>
          <p:cNvGrpSpPr/>
          <p:nvPr/>
        </p:nvGrpSpPr>
        <p:grpSpPr>
          <a:xfrm>
            <a:off x="805821" y="2953663"/>
            <a:ext cx="121172" cy="760495"/>
            <a:chOff x="5245196" y="3136513"/>
            <a:chExt cx="121172" cy="760495"/>
          </a:xfrm>
        </p:grpSpPr>
        <p:sp>
          <p:nvSpPr>
            <p:cNvPr id="613" name="Google Shape;613;p33"/>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33"/>
          <p:cNvGrpSpPr/>
          <p:nvPr/>
        </p:nvGrpSpPr>
        <p:grpSpPr>
          <a:xfrm>
            <a:off x="250617" y="2402301"/>
            <a:ext cx="188650" cy="2468354"/>
            <a:chOff x="250617" y="2402301"/>
            <a:chExt cx="188650" cy="2468354"/>
          </a:xfrm>
        </p:grpSpPr>
        <p:sp>
          <p:nvSpPr>
            <p:cNvPr id="616" name="Google Shape;616;p33"/>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33"/>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 name="Google Shape;622;p33"/>
          <p:cNvGrpSpPr/>
          <p:nvPr/>
        </p:nvGrpSpPr>
        <p:grpSpPr>
          <a:xfrm>
            <a:off x="2038689" y="173907"/>
            <a:ext cx="57599" cy="831799"/>
            <a:chOff x="2038689" y="173907"/>
            <a:chExt cx="57599" cy="831799"/>
          </a:xfrm>
        </p:grpSpPr>
        <p:sp>
          <p:nvSpPr>
            <p:cNvPr id="623" name="Google Shape;623;p33"/>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 name="Google Shape;625;p33"/>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33"/>
          <p:cNvGrpSpPr/>
          <p:nvPr/>
        </p:nvGrpSpPr>
        <p:grpSpPr>
          <a:xfrm>
            <a:off x="4920170" y="-496491"/>
            <a:ext cx="188886" cy="1181531"/>
            <a:chOff x="2877432" y="975334"/>
            <a:chExt cx="188886" cy="1181531"/>
          </a:xfrm>
        </p:grpSpPr>
        <p:sp>
          <p:nvSpPr>
            <p:cNvPr id="627" name="Google Shape;627;p3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33"/>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 name="Google Shape;631;p33"/>
          <p:cNvGrpSpPr/>
          <p:nvPr/>
        </p:nvGrpSpPr>
        <p:grpSpPr>
          <a:xfrm>
            <a:off x="3030471" y="-223849"/>
            <a:ext cx="121172" cy="760495"/>
            <a:chOff x="5245196" y="3136513"/>
            <a:chExt cx="121172" cy="760495"/>
          </a:xfrm>
        </p:grpSpPr>
        <p:sp>
          <p:nvSpPr>
            <p:cNvPr id="632" name="Google Shape;632;p33"/>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33"/>
          <p:cNvGrpSpPr/>
          <p:nvPr/>
        </p:nvGrpSpPr>
        <p:grpSpPr>
          <a:xfrm>
            <a:off x="2306292" y="2569221"/>
            <a:ext cx="199237" cy="2828935"/>
            <a:chOff x="1608717" y="1280046"/>
            <a:chExt cx="199237" cy="2828935"/>
          </a:xfrm>
        </p:grpSpPr>
        <p:sp>
          <p:nvSpPr>
            <p:cNvPr id="635" name="Google Shape;635;p3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38"/>
        <p:cNvGrpSpPr/>
        <p:nvPr/>
      </p:nvGrpSpPr>
      <p:grpSpPr>
        <a:xfrm>
          <a:off x="0" y="0"/>
          <a:ext cx="0" cy="0"/>
          <a:chOff x="0" y="0"/>
          <a:chExt cx="0" cy="0"/>
        </a:xfrm>
      </p:grpSpPr>
      <p:sp>
        <p:nvSpPr>
          <p:cNvPr id="639" name="Google Shape;639;p34"/>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80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40" name="Google Shape;640;p34"/>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grpSp>
        <p:nvGrpSpPr>
          <p:cNvPr id="641" name="Google Shape;641;p34"/>
          <p:cNvGrpSpPr/>
          <p:nvPr/>
        </p:nvGrpSpPr>
        <p:grpSpPr>
          <a:xfrm>
            <a:off x="722446" y="3412541"/>
            <a:ext cx="7699120" cy="1883463"/>
            <a:chOff x="4558950" y="838825"/>
            <a:chExt cx="2813800" cy="688350"/>
          </a:xfrm>
        </p:grpSpPr>
        <p:sp>
          <p:nvSpPr>
            <p:cNvPr id="642" name="Google Shape;642;p34"/>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4"/>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4"/>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4"/>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4"/>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4"/>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4"/>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4"/>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4"/>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4"/>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4"/>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4"/>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4"/>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4"/>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4"/>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4"/>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4"/>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4"/>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4"/>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77"/>
        <p:cNvGrpSpPr/>
        <p:nvPr/>
      </p:nvGrpSpPr>
      <p:grpSpPr>
        <a:xfrm>
          <a:off x="0" y="0"/>
          <a:ext cx="0" cy="0"/>
          <a:chOff x="0" y="0"/>
          <a:chExt cx="0" cy="0"/>
        </a:xfrm>
      </p:grpSpPr>
      <p:sp>
        <p:nvSpPr>
          <p:cNvPr id="678" name="Google Shape;678;p35"/>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79" name="Google Shape;679;p35"/>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5"/>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5"/>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5"/>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5"/>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5"/>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5"/>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5"/>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5"/>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5"/>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5"/>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690" name="Google Shape;690;p35"/>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91" name="Google Shape;691;p35"/>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92" name="Google Shape;692;p35"/>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693" name="Google Shape;693;p35"/>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94" name="Google Shape;694;p35"/>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95" name="Google Shape;695;p35"/>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96" name="Google Shape;696;p35"/>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697" name="Google Shape;697;p35"/>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698" name="Google Shape;698;p35"/>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699"/>
        <p:cNvGrpSpPr/>
        <p:nvPr/>
      </p:nvGrpSpPr>
      <p:grpSpPr>
        <a:xfrm>
          <a:off x="0" y="0"/>
          <a:ext cx="0" cy="0"/>
          <a:chOff x="0" y="0"/>
          <a:chExt cx="0" cy="0"/>
        </a:xfrm>
      </p:grpSpPr>
      <p:sp>
        <p:nvSpPr>
          <p:cNvPr id="700" name="Google Shape;700;p36"/>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01" name="Google Shape;701;p36"/>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02" name="Google Shape;702;p36"/>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03" name="Google Shape;703;p36"/>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04" name="Google Shape;704;p36"/>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6"/>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6"/>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6"/>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 name="Google Shape;708;p36"/>
          <p:cNvGrpSpPr/>
          <p:nvPr/>
        </p:nvGrpSpPr>
        <p:grpSpPr>
          <a:xfrm>
            <a:off x="6626134" y="-164562"/>
            <a:ext cx="121172" cy="760495"/>
            <a:chOff x="5245196" y="3136513"/>
            <a:chExt cx="121172" cy="760495"/>
          </a:xfrm>
        </p:grpSpPr>
        <p:sp>
          <p:nvSpPr>
            <p:cNvPr id="709" name="Google Shape;709;p36"/>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6"/>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 name="Google Shape;711;p36"/>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714"/>
        <p:cNvGrpSpPr/>
        <p:nvPr/>
      </p:nvGrpSpPr>
      <p:grpSpPr>
        <a:xfrm>
          <a:off x="0" y="0"/>
          <a:ext cx="0" cy="0"/>
          <a:chOff x="0" y="0"/>
          <a:chExt cx="0" cy="0"/>
        </a:xfrm>
      </p:grpSpPr>
      <p:sp>
        <p:nvSpPr>
          <p:cNvPr id="715" name="Google Shape;715;p3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 name="Google Shape;719;p37"/>
          <p:cNvGrpSpPr/>
          <p:nvPr/>
        </p:nvGrpSpPr>
        <p:grpSpPr>
          <a:xfrm>
            <a:off x="6626134" y="-164562"/>
            <a:ext cx="121172" cy="760495"/>
            <a:chOff x="5245196" y="3136513"/>
            <a:chExt cx="121172" cy="760495"/>
          </a:xfrm>
        </p:grpSpPr>
        <p:sp>
          <p:nvSpPr>
            <p:cNvPr id="720" name="Google Shape;720;p3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 name="Google Shape;722;p3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7"/>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25" name="Google Shape;725;p37"/>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26" name="Google Shape;726;p37"/>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27" name="Google Shape;727;p37"/>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28" name="Google Shape;728;p37"/>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29" name="Google Shape;729;p37"/>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30" name="Google Shape;730;p37"/>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731"/>
        <p:cNvGrpSpPr/>
        <p:nvPr/>
      </p:nvGrpSpPr>
      <p:grpSpPr>
        <a:xfrm>
          <a:off x="0" y="0"/>
          <a:ext cx="0" cy="0"/>
          <a:chOff x="0" y="0"/>
          <a:chExt cx="0" cy="0"/>
        </a:xfrm>
      </p:grpSpPr>
      <p:sp>
        <p:nvSpPr>
          <p:cNvPr id="732" name="Google Shape;732;p38"/>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33" name="Google Shape;733;p38"/>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34" name="Google Shape;734;p38"/>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35" name="Google Shape;735;p38"/>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36" name="Google Shape;736;p38"/>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37" name="Google Shape;737;p38"/>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38" name="Google Shape;738;p38"/>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739" name="Google Shape;739;p38"/>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40" name="Google Shape;740;p38"/>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41" name="Google Shape;741;p38"/>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42" name="Google Shape;742;p38"/>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43" name="Google Shape;743;p38"/>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44" name="Google Shape;744;p38"/>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45" name="Google Shape;745;p38"/>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8"/>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754"/>
        <p:cNvGrpSpPr/>
        <p:nvPr/>
      </p:nvGrpSpPr>
      <p:grpSpPr>
        <a:xfrm>
          <a:off x="0" y="0"/>
          <a:ext cx="0" cy="0"/>
          <a:chOff x="0" y="0"/>
          <a:chExt cx="0" cy="0"/>
        </a:xfrm>
      </p:grpSpPr>
      <p:sp>
        <p:nvSpPr>
          <p:cNvPr id="755" name="Google Shape;755;p39"/>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56" name="Google Shape;756;p39"/>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57" name="Google Shape;757;p39"/>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58" name="Google Shape;758;p39"/>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59" name="Google Shape;759;p39"/>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60" name="Google Shape;760;p39"/>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61" name="Google Shape;761;p39"/>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762" name="Google Shape;762;p39"/>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63" name="Google Shape;763;p39"/>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764" name="Google Shape;764;p39"/>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9"/>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9"/>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9"/>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9"/>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9"/>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9"/>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9"/>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9"/>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9"/>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774"/>
        <p:cNvGrpSpPr/>
        <p:nvPr/>
      </p:nvGrpSpPr>
      <p:grpSpPr>
        <a:xfrm>
          <a:off x="0" y="0"/>
          <a:ext cx="0" cy="0"/>
          <a:chOff x="0" y="0"/>
          <a:chExt cx="0" cy="0"/>
        </a:xfrm>
      </p:grpSpPr>
      <p:sp>
        <p:nvSpPr>
          <p:cNvPr id="775" name="Google Shape;775;p40"/>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776" name="Google Shape;776;p40"/>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77" name="Google Shape;777;p40"/>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778" name="Google Shape;778;p40"/>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79" name="Google Shape;779;p40"/>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780" name="Google Shape;780;p40"/>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1" name="Google Shape;781;p40"/>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782" name="Google Shape;782;p40"/>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783" name="Google Shape;783;p40"/>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784" name="Google Shape;784;p40"/>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0"/>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0"/>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0"/>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0"/>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0"/>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0"/>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0"/>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0"/>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0"/>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794"/>
        <p:cNvGrpSpPr/>
        <p:nvPr/>
      </p:nvGrpSpPr>
      <p:grpSpPr>
        <a:xfrm>
          <a:off x="0" y="0"/>
          <a:ext cx="0" cy="0"/>
          <a:chOff x="0" y="0"/>
          <a:chExt cx="0" cy="0"/>
        </a:xfrm>
      </p:grpSpPr>
      <p:sp>
        <p:nvSpPr>
          <p:cNvPr id="795" name="Google Shape;795;p41"/>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96" name="Google Shape;796;p41"/>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97" name="Google Shape;797;p41"/>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798" name="Google Shape;798;p41"/>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41"/>
          <p:cNvGrpSpPr/>
          <p:nvPr/>
        </p:nvGrpSpPr>
        <p:grpSpPr>
          <a:xfrm>
            <a:off x="6669747" y="-389684"/>
            <a:ext cx="143766" cy="2106420"/>
            <a:chOff x="6780548" y="337714"/>
            <a:chExt cx="133252" cy="1952377"/>
          </a:xfrm>
        </p:grpSpPr>
        <p:sp>
          <p:nvSpPr>
            <p:cNvPr id="807" name="Google Shape;807;p41"/>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41"/>
          <p:cNvGrpSpPr/>
          <p:nvPr/>
        </p:nvGrpSpPr>
        <p:grpSpPr>
          <a:xfrm>
            <a:off x="1510029" y="507749"/>
            <a:ext cx="203534" cy="2663107"/>
            <a:chOff x="250617" y="2402301"/>
            <a:chExt cx="188650" cy="2468354"/>
          </a:xfrm>
        </p:grpSpPr>
        <p:sp>
          <p:nvSpPr>
            <p:cNvPr id="810" name="Google Shape;810;p4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41"/>
          <p:cNvGrpSpPr/>
          <p:nvPr/>
        </p:nvGrpSpPr>
        <p:grpSpPr>
          <a:xfrm>
            <a:off x="385355" y="1380671"/>
            <a:ext cx="199237" cy="2828935"/>
            <a:chOff x="1608717" y="1280046"/>
            <a:chExt cx="199237" cy="2828935"/>
          </a:xfrm>
        </p:grpSpPr>
        <p:sp>
          <p:nvSpPr>
            <p:cNvPr id="815" name="Google Shape;815;p4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 name="Google Shape;818;p41"/>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1"/>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 name="Google Shape;820;p41"/>
          <p:cNvGrpSpPr/>
          <p:nvPr/>
        </p:nvGrpSpPr>
        <p:grpSpPr>
          <a:xfrm>
            <a:off x="989005" y="-389666"/>
            <a:ext cx="62143" cy="897428"/>
            <a:chOff x="2038689" y="173907"/>
            <a:chExt cx="57599" cy="831799"/>
          </a:xfrm>
        </p:grpSpPr>
        <p:sp>
          <p:nvSpPr>
            <p:cNvPr id="821" name="Google Shape;821;p4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41"/>
          <p:cNvGrpSpPr/>
          <p:nvPr/>
        </p:nvGrpSpPr>
        <p:grpSpPr>
          <a:xfrm>
            <a:off x="8568723" y="2184809"/>
            <a:ext cx="214702" cy="2308597"/>
            <a:chOff x="8008096" y="2108910"/>
            <a:chExt cx="199001" cy="2139769"/>
          </a:xfrm>
        </p:grpSpPr>
        <p:sp>
          <p:nvSpPr>
            <p:cNvPr id="824" name="Google Shape;824;p41"/>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1"/>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41"/>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 name="Google Shape;827;p41"/>
          <p:cNvGrpSpPr/>
          <p:nvPr/>
        </p:nvGrpSpPr>
        <p:grpSpPr>
          <a:xfrm>
            <a:off x="8221223" y="9"/>
            <a:ext cx="214702" cy="2308597"/>
            <a:chOff x="8008096" y="2108910"/>
            <a:chExt cx="199001" cy="2139769"/>
          </a:xfrm>
        </p:grpSpPr>
        <p:sp>
          <p:nvSpPr>
            <p:cNvPr id="828" name="Google Shape;828;p41"/>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1"/>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830"/>
        <p:cNvGrpSpPr/>
        <p:nvPr/>
      </p:nvGrpSpPr>
      <p:grpSpPr>
        <a:xfrm>
          <a:off x="0" y="0"/>
          <a:ext cx="0" cy="0"/>
          <a:chOff x="0" y="0"/>
          <a:chExt cx="0" cy="0"/>
        </a:xfrm>
      </p:grpSpPr>
      <p:sp>
        <p:nvSpPr>
          <p:cNvPr id="831" name="Google Shape;831;p42"/>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832" name="Google Shape;832;p42"/>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33" name="Google Shape;833;p42"/>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834" name="Google Shape;834;p42"/>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2"/>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2"/>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2"/>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2"/>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2"/>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2"/>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2"/>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2"/>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845"/>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4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rt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428" name="Google Shape;428;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rtl="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rtl="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5.jpe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8.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www.kaggle.com/datasets/primaryobjects/voicegend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4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5"/>
                </a:solidFill>
              </a:rPr>
              <a:t>Gender</a:t>
            </a:r>
            <a:r>
              <a:rPr lang="en"/>
              <a:t> Recognition by </a:t>
            </a:r>
            <a:r>
              <a:rPr lang="en">
                <a:solidFill>
                  <a:schemeClr val="accent6"/>
                </a:solidFill>
              </a:rPr>
              <a:t>Voice​</a:t>
            </a:r>
            <a:endParaRPr>
              <a:solidFill>
                <a:schemeClr val="accent6"/>
              </a:solidFill>
            </a:endParaRPr>
          </a:p>
        </p:txBody>
      </p:sp>
      <p:sp>
        <p:nvSpPr>
          <p:cNvPr id="852" name="Google Shape;852;p4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45"/>
          <p:cNvGrpSpPr/>
          <p:nvPr/>
        </p:nvGrpSpPr>
        <p:grpSpPr>
          <a:xfrm>
            <a:off x="6232314" y="3696331"/>
            <a:ext cx="121434" cy="1073147"/>
            <a:chOff x="6232314" y="3696331"/>
            <a:chExt cx="121434" cy="1073147"/>
          </a:xfrm>
        </p:grpSpPr>
        <p:sp>
          <p:nvSpPr>
            <p:cNvPr id="859" name="Google Shape;859;p4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5"/>
          <p:cNvGrpSpPr/>
          <p:nvPr/>
        </p:nvGrpSpPr>
        <p:grpSpPr>
          <a:xfrm>
            <a:off x="6780548" y="337714"/>
            <a:ext cx="133252" cy="1952377"/>
            <a:chOff x="6780548" y="337714"/>
            <a:chExt cx="133252" cy="1952377"/>
          </a:xfrm>
        </p:grpSpPr>
        <p:sp>
          <p:nvSpPr>
            <p:cNvPr id="862" name="Google Shape;862;p4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45"/>
          <p:cNvGrpSpPr/>
          <p:nvPr/>
        </p:nvGrpSpPr>
        <p:grpSpPr>
          <a:xfrm>
            <a:off x="1608717" y="1280046"/>
            <a:ext cx="199237" cy="2828935"/>
            <a:chOff x="1608717" y="1280046"/>
            <a:chExt cx="199237" cy="2828935"/>
          </a:xfrm>
        </p:grpSpPr>
        <p:sp>
          <p:nvSpPr>
            <p:cNvPr id="865" name="Google Shape;865;p4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45"/>
          <p:cNvGrpSpPr/>
          <p:nvPr/>
        </p:nvGrpSpPr>
        <p:grpSpPr>
          <a:xfrm>
            <a:off x="8008096" y="2108910"/>
            <a:ext cx="199001" cy="2139769"/>
            <a:chOff x="8008096" y="2108910"/>
            <a:chExt cx="199001" cy="2139769"/>
          </a:xfrm>
        </p:grpSpPr>
        <p:sp>
          <p:nvSpPr>
            <p:cNvPr id="871" name="Google Shape;871;p4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3" name="Google Shape;873;p45"/>
          <p:cNvGraphicFramePr/>
          <p:nvPr/>
        </p:nvGraphicFramePr>
        <p:xfrm>
          <a:off x="3283488" y="3002363"/>
          <a:ext cx="2577025" cy="1234350"/>
        </p:xfrm>
        <a:graphic>
          <a:graphicData uri="http://schemas.openxmlformats.org/drawingml/2006/table">
            <a:tbl>
              <a:tblPr>
                <a:noFill/>
                <a:tableStyleId>{B387DCB8-C57D-40CB-9101-12C39D0B37D8}</a:tableStyleId>
              </a:tblPr>
              <a:tblGrid>
                <a:gridCol w="1247775">
                  <a:extLst>
                    <a:ext uri="{9D8B030D-6E8A-4147-A177-3AD203B41FA5}">
                      <a16:colId xmlns:a16="http://schemas.microsoft.com/office/drawing/2014/main" val="20000"/>
                    </a:ext>
                  </a:extLst>
                </a:gridCol>
                <a:gridCol w="1329250">
                  <a:extLst>
                    <a:ext uri="{9D8B030D-6E8A-4147-A177-3AD203B41FA5}">
                      <a16:colId xmlns:a16="http://schemas.microsoft.com/office/drawing/2014/main" val="20001"/>
                    </a:ext>
                  </a:extLst>
                </a:gridCol>
              </a:tblGrid>
              <a:tr h="381000">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PU FANYI </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U2220175K</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JIANG JINYI</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U2220259H</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278100">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SHAN YI </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lnSpc>
                          <a:spcPct val="100000"/>
                        </a:lnSpc>
                        <a:spcBef>
                          <a:spcPts val="0"/>
                        </a:spcBef>
                        <a:spcAft>
                          <a:spcPts val="0"/>
                        </a:spcAft>
                        <a:buNone/>
                      </a:pPr>
                      <a:r>
                        <a:rPr lang="en" sz="1500">
                          <a:solidFill>
                            <a:schemeClr val="lt1"/>
                          </a:solidFill>
                          <a:latin typeface="Maven Pro Medium"/>
                          <a:ea typeface="Maven Pro Medium"/>
                          <a:cs typeface="Maven Pro Medium"/>
                          <a:sym typeface="Maven Pro Medium"/>
                        </a:rPr>
                        <a:t>U2222846C</a:t>
                      </a:r>
                      <a:endParaRPr sz="1100">
                        <a:latin typeface="Maven Pro Medium"/>
                        <a:ea typeface="Maven Pro Medium"/>
                        <a:cs typeface="Maven Pro Medium"/>
                        <a:sym typeface="Maven Pro Medium"/>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7"/>
        <p:cNvGrpSpPr/>
        <p:nvPr/>
      </p:nvGrpSpPr>
      <p:grpSpPr>
        <a:xfrm>
          <a:off x="0" y="0"/>
          <a:ext cx="0" cy="0"/>
          <a:chOff x="0" y="0"/>
          <a:chExt cx="0" cy="0"/>
        </a:xfrm>
      </p:grpSpPr>
      <p:sp>
        <p:nvSpPr>
          <p:cNvPr id="1048" name="Google Shape;1048;p54"/>
          <p:cNvSpPr txBox="1">
            <a:spLocks noGrp="1"/>
          </p:cNvSpPr>
          <p:nvPr>
            <p:ph type="ctrTitle"/>
          </p:nvPr>
        </p:nvSpPr>
        <p:spPr>
          <a:xfrm>
            <a:off x="530400" y="1549675"/>
            <a:ext cx="5556900" cy="172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a:t>Data </a:t>
            </a:r>
            <a:r>
              <a:rPr lang="en" sz="4600">
                <a:solidFill>
                  <a:schemeClr val="accent5"/>
                </a:solidFill>
              </a:rPr>
              <a:t>Preparation</a:t>
            </a:r>
            <a:r>
              <a:rPr lang="en" sz="4600"/>
              <a:t> &amp; Exploratory </a:t>
            </a:r>
            <a:r>
              <a:rPr lang="en" sz="4600">
                <a:solidFill>
                  <a:schemeClr val="accent3"/>
                </a:solidFill>
              </a:rPr>
              <a:t>Analysis</a:t>
            </a:r>
            <a:endParaRPr sz="4200"/>
          </a:p>
        </p:txBody>
      </p:sp>
      <p:sp>
        <p:nvSpPr>
          <p:cNvPr id="1049" name="Google Shape;1049;p54"/>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4"/>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02</a:t>
            </a:r>
            <a:endParaRPr>
              <a:solidFill>
                <a:schemeClr val="dk2"/>
              </a:solidFill>
            </a:endParaRPr>
          </a:p>
        </p:txBody>
      </p:sp>
      <p:sp>
        <p:nvSpPr>
          <p:cNvPr id="1051" name="Google Shape;1051;p54"/>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4"/>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3" name="Google Shape;1053;p54"/>
          <p:cNvCxnSpPr>
            <a:stCxn id="104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55"/>
          <p:cNvSpPr txBox="1">
            <a:spLocks noGrp="1"/>
          </p:cNvSpPr>
          <p:nvPr>
            <p:ph type="ctrTitle"/>
          </p:nvPr>
        </p:nvSpPr>
        <p:spPr>
          <a:xfrm>
            <a:off x="618825" y="267700"/>
            <a:ext cx="3664200" cy="60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Dataset Information</a:t>
            </a:r>
            <a:endParaRPr b="1"/>
          </a:p>
        </p:txBody>
      </p:sp>
      <p:pic>
        <p:nvPicPr>
          <p:cNvPr id="1059" name="Google Shape;1059;p55"/>
          <p:cNvPicPr preferRelativeResize="0"/>
          <p:nvPr/>
        </p:nvPicPr>
        <p:blipFill rotWithShape="1">
          <a:blip r:embed="rId3">
            <a:alphaModFix/>
          </a:blip>
          <a:srcRect t="11224" b="1286"/>
          <a:stretch/>
        </p:blipFill>
        <p:spPr>
          <a:xfrm>
            <a:off x="815700" y="967963"/>
            <a:ext cx="2621700" cy="3744900"/>
          </a:xfrm>
          <a:prstGeom prst="roundRect">
            <a:avLst>
              <a:gd name="adj" fmla="val 8086"/>
            </a:avLst>
          </a:prstGeom>
          <a:noFill/>
          <a:ln w="19050" cap="flat" cmpd="sng">
            <a:solidFill>
              <a:schemeClr val="dk1"/>
            </a:solidFill>
            <a:prstDash val="solid"/>
            <a:round/>
            <a:headEnd type="none" w="sm" len="sm"/>
            <a:tailEnd type="none" w="sm" len="sm"/>
          </a:ln>
        </p:spPr>
      </p:pic>
      <p:grpSp>
        <p:nvGrpSpPr>
          <p:cNvPr id="1060" name="Google Shape;1060;p55"/>
          <p:cNvGrpSpPr/>
          <p:nvPr/>
        </p:nvGrpSpPr>
        <p:grpSpPr>
          <a:xfrm>
            <a:off x="5011353" y="2740361"/>
            <a:ext cx="486805" cy="1284624"/>
            <a:chOff x="3343310" y="4475555"/>
            <a:chExt cx="127717" cy="316753"/>
          </a:xfrm>
        </p:grpSpPr>
        <p:sp>
          <p:nvSpPr>
            <p:cNvPr id="1061" name="Google Shape;1061;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 name="Google Shape;1063;p55"/>
          <p:cNvSpPr txBox="1"/>
          <p:nvPr/>
        </p:nvSpPr>
        <p:spPr>
          <a:xfrm>
            <a:off x="4846825" y="1301275"/>
            <a:ext cx="3171600" cy="9339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300">
                <a:solidFill>
                  <a:schemeClr val="lt1"/>
                </a:solidFill>
                <a:latin typeface="Share Tech"/>
                <a:ea typeface="Share Tech"/>
                <a:cs typeface="Share Tech"/>
                <a:sym typeface="Share Tech"/>
              </a:rPr>
              <a:t>3168 voice data</a:t>
            </a:r>
            <a:endParaRPr sz="3300">
              <a:solidFill>
                <a:schemeClr val="lt1"/>
              </a:solidFill>
              <a:latin typeface="Share Tech"/>
              <a:ea typeface="Share Tech"/>
              <a:cs typeface="Share Tech"/>
              <a:sym typeface="Share Tech"/>
            </a:endParaRPr>
          </a:p>
          <a:p>
            <a:pPr marL="914400" lvl="0" indent="-914400" algn="ctr" rtl="0">
              <a:spcBef>
                <a:spcPts val="0"/>
              </a:spcBef>
              <a:spcAft>
                <a:spcPts val="0"/>
              </a:spcAft>
              <a:buNone/>
            </a:pPr>
            <a:r>
              <a:rPr lang="en" sz="3300">
                <a:solidFill>
                  <a:schemeClr val="lt1"/>
                </a:solidFill>
                <a:latin typeface="Share Tech"/>
                <a:ea typeface="Share Tech"/>
                <a:cs typeface="Share Tech"/>
                <a:sym typeface="Share Tech"/>
              </a:rPr>
              <a:t>21 features</a:t>
            </a:r>
            <a:endParaRPr sz="3300">
              <a:solidFill>
                <a:schemeClr val="lt1"/>
              </a:solidFill>
              <a:latin typeface="Share Tech"/>
              <a:ea typeface="Share Tech"/>
              <a:cs typeface="Share Tech"/>
              <a:sym typeface="Share Tech"/>
            </a:endParaRPr>
          </a:p>
        </p:txBody>
      </p:sp>
      <p:sp>
        <p:nvSpPr>
          <p:cNvPr id="1064" name="Google Shape;1064;p55"/>
          <p:cNvSpPr txBox="1"/>
          <p:nvPr/>
        </p:nvSpPr>
        <p:spPr>
          <a:xfrm>
            <a:off x="5769564" y="3006619"/>
            <a:ext cx="2034000" cy="75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chemeClr val="accent2"/>
                </a:solidFill>
                <a:latin typeface="Maven Pro SemiBold"/>
                <a:ea typeface="Maven Pro SemiBold"/>
                <a:cs typeface="Maven Pro SemiBold"/>
                <a:sym typeface="Maven Pro SemiBold"/>
              </a:rPr>
              <a:t>Half male</a:t>
            </a:r>
            <a:endParaRPr sz="2100">
              <a:solidFill>
                <a:schemeClr val="accent2"/>
              </a:solidFill>
              <a:latin typeface="Maven Pro SemiBold"/>
              <a:ea typeface="Maven Pro SemiBold"/>
              <a:cs typeface="Maven Pro SemiBold"/>
              <a:sym typeface="Maven Pro SemiBold"/>
            </a:endParaRPr>
          </a:p>
          <a:p>
            <a:pPr marL="0" lvl="0" indent="0" algn="ctr" rtl="0">
              <a:spcBef>
                <a:spcPts val="0"/>
              </a:spcBef>
              <a:spcAft>
                <a:spcPts val="0"/>
              </a:spcAft>
              <a:buNone/>
            </a:pPr>
            <a:r>
              <a:rPr lang="en" sz="2100">
                <a:solidFill>
                  <a:schemeClr val="accent6"/>
                </a:solidFill>
                <a:latin typeface="Maven Pro SemiBold"/>
                <a:ea typeface="Maven Pro SemiBold"/>
                <a:cs typeface="Maven Pro SemiBold"/>
                <a:sym typeface="Maven Pro SemiBold"/>
              </a:rPr>
              <a:t>Half female</a:t>
            </a:r>
            <a:endParaRPr sz="2100">
              <a:solidFill>
                <a:schemeClr val="accent6"/>
              </a:solidFill>
              <a:latin typeface="Maven Pro SemiBold"/>
              <a:ea typeface="Maven Pro SemiBold"/>
              <a:cs typeface="Maven Pro SemiBold"/>
              <a:sym typeface="Maven Pro SemiBold"/>
            </a:endParaRPr>
          </a:p>
        </p:txBody>
      </p:sp>
      <p:sp>
        <p:nvSpPr>
          <p:cNvPr id="1065" name="Google Shape;1065;p55"/>
          <p:cNvSpPr/>
          <p:nvPr/>
        </p:nvSpPr>
        <p:spPr>
          <a:xfrm>
            <a:off x="5662605" y="2698325"/>
            <a:ext cx="214500" cy="13689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6" name="Google Shape;1066;p55"/>
          <p:cNvCxnSpPr>
            <a:stCxn id="1065" idx="1"/>
          </p:cNvCxnSpPr>
          <p:nvPr/>
        </p:nvCxnSpPr>
        <p:spPr>
          <a:xfrm>
            <a:off x="5877105" y="3860302"/>
            <a:ext cx="2066700" cy="0"/>
          </a:xfrm>
          <a:prstGeom prst="straightConnector1">
            <a:avLst/>
          </a:prstGeom>
          <a:noFill/>
          <a:ln w="9525" cap="flat" cmpd="sng">
            <a:solidFill>
              <a:schemeClr val="lt2"/>
            </a:solidFill>
            <a:prstDash val="solid"/>
            <a:round/>
            <a:headEnd type="none" w="med" len="med"/>
            <a:tailEnd type="none" w="med" len="med"/>
          </a:ln>
        </p:spPr>
      </p:cxnSp>
      <p:grpSp>
        <p:nvGrpSpPr>
          <p:cNvPr id="1067" name="Google Shape;1067;p55"/>
          <p:cNvGrpSpPr/>
          <p:nvPr/>
        </p:nvGrpSpPr>
        <p:grpSpPr>
          <a:xfrm>
            <a:off x="4360009" y="2740361"/>
            <a:ext cx="486805" cy="1284624"/>
            <a:chOff x="3343310" y="4475555"/>
            <a:chExt cx="127717" cy="316753"/>
          </a:xfrm>
        </p:grpSpPr>
        <p:sp>
          <p:nvSpPr>
            <p:cNvPr id="1068" name="Google Shape;1068;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59"/>
                                        </p:tgtEl>
                                        <p:attrNameLst>
                                          <p:attrName>style.visibility</p:attrName>
                                        </p:attrNameLst>
                                      </p:cBhvr>
                                      <p:to>
                                        <p:strVal val="visible"/>
                                      </p:to>
                                    </p:set>
                                    <p:animEffect transition="in" filter="fade">
                                      <p:cBhvr>
                                        <p:cTn id="7" dur="1"/>
                                        <p:tgtEl>
                                          <p:spTgt spid="1059"/>
                                        </p:tgtEl>
                                      </p:cBhvr>
                                    </p:animEffect>
                                  </p:childTnLst>
                                </p:cTn>
                              </p:par>
                              <p:par>
                                <p:cTn id="8" presetID="10" presetClass="entr" presetSubtype="0" fill="hold" nodeType="withEffect">
                                  <p:stCondLst>
                                    <p:cond delay="0"/>
                                  </p:stCondLst>
                                  <p:childTnLst>
                                    <p:set>
                                      <p:cBhvr>
                                        <p:cTn id="9" dur="1" fill="hold">
                                          <p:stCondLst>
                                            <p:cond delay="0"/>
                                          </p:stCondLst>
                                        </p:cTn>
                                        <p:tgtEl>
                                          <p:spTgt spid="1063"/>
                                        </p:tgtEl>
                                        <p:attrNameLst>
                                          <p:attrName>style.visibility</p:attrName>
                                        </p:attrNameLst>
                                      </p:cBhvr>
                                      <p:to>
                                        <p:strVal val="visible"/>
                                      </p:to>
                                    </p:set>
                                    <p:animEffect transition="in" filter="fade">
                                      <p:cBhvr>
                                        <p:cTn id="10" dur="1000"/>
                                        <p:tgtEl>
                                          <p:spTgt spid="1063"/>
                                        </p:tgtEl>
                                      </p:cBhvr>
                                    </p:animEffect>
                                  </p:childTnLst>
                                </p:cTn>
                              </p:par>
                              <p:par>
                                <p:cTn id="11" presetID="10" presetClass="entr" presetSubtype="0" fill="hold" nodeType="withEffect">
                                  <p:stCondLst>
                                    <p:cond delay="0"/>
                                  </p:stCondLst>
                                  <p:childTnLst>
                                    <p:set>
                                      <p:cBhvr>
                                        <p:cTn id="12" dur="1" fill="hold">
                                          <p:stCondLst>
                                            <p:cond delay="0"/>
                                          </p:stCondLst>
                                        </p:cTn>
                                        <p:tgtEl>
                                          <p:spTgt spid="1060"/>
                                        </p:tgtEl>
                                        <p:attrNameLst>
                                          <p:attrName>style.visibility</p:attrName>
                                        </p:attrNameLst>
                                      </p:cBhvr>
                                      <p:to>
                                        <p:strVal val="visible"/>
                                      </p:to>
                                    </p:set>
                                    <p:animEffect transition="in" filter="fade">
                                      <p:cBhvr>
                                        <p:cTn id="13" dur="1000"/>
                                        <p:tgtEl>
                                          <p:spTgt spid="1060"/>
                                        </p:tgtEl>
                                      </p:cBhvr>
                                    </p:animEffect>
                                  </p:childTnLst>
                                </p:cTn>
                              </p:par>
                              <p:par>
                                <p:cTn id="14" presetID="10" presetClass="entr" presetSubtype="0" fill="hold" nodeType="withEffect">
                                  <p:stCondLst>
                                    <p:cond delay="0"/>
                                  </p:stCondLst>
                                  <p:childTnLst>
                                    <p:set>
                                      <p:cBhvr>
                                        <p:cTn id="15" dur="1" fill="hold">
                                          <p:stCondLst>
                                            <p:cond delay="0"/>
                                          </p:stCondLst>
                                        </p:cTn>
                                        <p:tgtEl>
                                          <p:spTgt spid="1064"/>
                                        </p:tgtEl>
                                        <p:attrNameLst>
                                          <p:attrName>style.visibility</p:attrName>
                                        </p:attrNameLst>
                                      </p:cBhvr>
                                      <p:to>
                                        <p:strVal val="visible"/>
                                      </p:to>
                                    </p:set>
                                    <p:animEffect transition="in" filter="fade">
                                      <p:cBhvr>
                                        <p:cTn id="16" dur="1000"/>
                                        <p:tgtEl>
                                          <p:spTgt spid="1064"/>
                                        </p:tgtEl>
                                      </p:cBhvr>
                                    </p:animEffect>
                                  </p:childTnLst>
                                </p:cTn>
                              </p:par>
                              <p:par>
                                <p:cTn id="17" presetID="10" presetClass="entr" presetSubtype="0" fill="hold" nodeType="withEffect">
                                  <p:stCondLst>
                                    <p:cond delay="0"/>
                                  </p:stCondLst>
                                  <p:childTnLst>
                                    <p:set>
                                      <p:cBhvr>
                                        <p:cTn id="18" dur="1" fill="hold">
                                          <p:stCondLst>
                                            <p:cond delay="0"/>
                                          </p:stCondLst>
                                        </p:cTn>
                                        <p:tgtEl>
                                          <p:spTgt spid="1065"/>
                                        </p:tgtEl>
                                        <p:attrNameLst>
                                          <p:attrName>style.visibility</p:attrName>
                                        </p:attrNameLst>
                                      </p:cBhvr>
                                      <p:to>
                                        <p:strVal val="visible"/>
                                      </p:to>
                                    </p:set>
                                    <p:animEffect transition="in" filter="fade">
                                      <p:cBhvr>
                                        <p:cTn id="19" dur="1000"/>
                                        <p:tgtEl>
                                          <p:spTgt spid="1065"/>
                                        </p:tgtEl>
                                      </p:cBhvr>
                                    </p:animEffect>
                                  </p:childTnLst>
                                </p:cTn>
                              </p:par>
                              <p:par>
                                <p:cTn id="20" presetID="10" presetClass="entr" presetSubtype="0" fill="hold" nodeType="withEffect">
                                  <p:stCondLst>
                                    <p:cond delay="0"/>
                                  </p:stCondLst>
                                  <p:childTnLst>
                                    <p:set>
                                      <p:cBhvr>
                                        <p:cTn id="21" dur="1" fill="hold">
                                          <p:stCondLst>
                                            <p:cond delay="0"/>
                                          </p:stCondLst>
                                        </p:cTn>
                                        <p:tgtEl>
                                          <p:spTgt spid="1066"/>
                                        </p:tgtEl>
                                        <p:attrNameLst>
                                          <p:attrName>style.visibility</p:attrName>
                                        </p:attrNameLst>
                                      </p:cBhvr>
                                      <p:to>
                                        <p:strVal val="visible"/>
                                      </p:to>
                                    </p:set>
                                    <p:animEffect transition="in" filter="fade">
                                      <p:cBhvr>
                                        <p:cTn id="22" dur="1000"/>
                                        <p:tgtEl>
                                          <p:spTgt spid="1066"/>
                                        </p:tgtEl>
                                      </p:cBhvr>
                                    </p:animEffect>
                                  </p:childTnLst>
                                </p:cTn>
                              </p:par>
                              <p:par>
                                <p:cTn id="23" presetID="10" presetClass="entr" presetSubtype="0" fill="hold" nodeType="withEffect">
                                  <p:stCondLst>
                                    <p:cond delay="0"/>
                                  </p:stCondLst>
                                  <p:childTnLst>
                                    <p:set>
                                      <p:cBhvr>
                                        <p:cTn id="24" dur="1" fill="hold">
                                          <p:stCondLst>
                                            <p:cond delay="0"/>
                                          </p:stCondLst>
                                        </p:cTn>
                                        <p:tgtEl>
                                          <p:spTgt spid="1067"/>
                                        </p:tgtEl>
                                        <p:attrNameLst>
                                          <p:attrName>style.visibility</p:attrName>
                                        </p:attrNameLst>
                                      </p:cBhvr>
                                      <p:to>
                                        <p:strVal val="visible"/>
                                      </p:to>
                                    </p:set>
                                    <p:animEffect transition="in" filter="fade">
                                      <p:cBhvr>
                                        <p:cTn id="25" dur="1000"/>
                                        <p:tgtEl>
                                          <p:spTgt spid="1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3"/>
        <p:cNvGrpSpPr/>
        <p:nvPr/>
      </p:nvGrpSpPr>
      <p:grpSpPr>
        <a:xfrm>
          <a:off x="0" y="0"/>
          <a:ext cx="0" cy="0"/>
          <a:chOff x="0" y="0"/>
          <a:chExt cx="0" cy="0"/>
        </a:xfrm>
      </p:grpSpPr>
      <p:sp>
        <p:nvSpPr>
          <p:cNvPr id="1074" name="Google Shape;1074;p56"/>
          <p:cNvSpPr txBox="1">
            <a:spLocks noGrp="1"/>
          </p:cNvSpPr>
          <p:nvPr>
            <p:ph type="ctrTitle"/>
          </p:nvPr>
        </p:nvSpPr>
        <p:spPr>
          <a:xfrm>
            <a:off x="618825" y="411675"/>
            <a:ext cx="4784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Understanding Data</a:t>
            </a:r>
            <a:endParaRPr/>
          </a:p>
        </p:txBody>
      </p:sp>
      <p:sp>
        <p:nvSpPr>
          <p:cNvPr id="1075" name="Google Shape;1075;p56"/>
          <p:cNvSpPr/>
          <p:nvPr/>
        </p:nvSpPr>
        <p:spPr>
          <a:xfrm rot="5400000">
            <a:off x="787140" y="1026178"/>
            <a:ext cx="859427" cy="145226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76" name="Google Shape;1076;p56"/>
          <p:cNvSpPr/>
          <p:nvPr/>
        </p:nvSpPr>
        <p:spPr>
          <a:xfrm rot="5400000">
            <a:off x="35118" y="2579217"/>
            <a:ext cx="2363470" cy="145226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77" name="Google Shape;1077;p56"/>
          <p:cNvSpPr/>
          <p:nvPr/>
        </p:nvSpPr>
        <p:spPr>
          <a:xfrm rot="5400000">
            <a:off x="2483266" y="1026178"/>
            <a:ext cx="859427" cy="145226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78" name="Google Shape;1078;p56"/>
          <p:cNvSpPr/>
          <p:nvPr/>
        </p:nvSpPr>
        <p:spPr>
          <a:xfrm rot="5400000">
            <a:off x="1731244" y="2579217"/>
            <a:ext cx="2363470" cy="145226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79" name="Google Shape;1079;p56"/>
          <p:cNvSpPr/>
          <p:nvPr/>
        </p:nvSpPr>
        <p:spPr>
          <a:xfrm rot="5400000">
            <a:off x="4179392" y="1026178"/>
            <a:ext cx="859427" cy="145226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0" name="Google Shape;1080;p56"/>
          <p:cNvSpPr/>
          <p:nvPr/>
        </p:nvSpPr>
        <p:spPr>
          <a:xfrm rot="5400000">
            <a:off x="3427370" y="2579217"/>
            <a:ext cx="2363470" cy="145226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1" name="Google Shape;1081;p56"/>
          <p:cNvSpPr/>
          <p:nvPr/>
        </p:nvSpPr>
        <p:spPr>
          <a:xfrm rot="5400000">
            <a:off x="5875518" y="1026178"/>
            <a:ext cx="859427" cy="145226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2" name="Google Shape;1082;p56"/>
          <p:cNvSpPr/>
          <p:nvPr/>
        </p:nvSpPr>
        <p:spPr>
          <a:xfrm rot="5400000">
            <a:off x="5123496" y="2579217"/>
            <a:ext cx="2363470" cy="145226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3" name="Google Shape;1083;p56"/>
          <p:cNvSpPr/>
          <p:nvPr/>
        </p:nvSpPr>
        <p:spPr>
          <a:xfrm rot="5400000">
            <a:off x="7571651" y="1026178"/>
            <a:ext cx="859427" cy="145226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4" name="Google Shape;1084;p56"/>
          <p:cNvSpPr/>
          <p:nvPr/>
        </p:nvSpPr>
        <p:spPr>
          <a:xfrm rot="5400000">
            <a:off x="6819630" y="2579217"/>
            <a:ext cx="2363470" cy="145226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1085" name="Google Shape;1085;p56"/>
          <p:cNvSpPr txBox="1"/>
          <p:nvPr/>
        </p:nvSpPr>
        <p:spPr>
          <a:xfrm>
            <a:off x="529150" y="1254200"/>
            <a:ext cx="12996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5"/>
                </a:solidFill>
                <a:latin typeface="Maven Pro"/>
                <a:ea typeface="Maven Pro"/>
                <a:cs typeface="Maven Pro"/>
                <a:sym typeface="Maven Pro"/>
              </a:rPr>
              <a:t>Central Tendency of Frequency</a:t>
            </a:r>
            <a:endParaRPr b="1">
              <a:solidFill>
                <a:schemeClr val="accent5"/>
              </a:solidFill>
              <a:latin typeface="Maven Pro"/>
              <a:ea typeface="Maven Pro"/>
              <a:cs typeface="Maven Pro"/>
              <a:sym typeface="Maven Pro"/>
            </a:endParaRPr>
          </a:p>
        </p:txBody>
      </p:sp>
      <p:sp>
        <p:nvSpPr>
          <p:cNvPr id="1086" name="Google Shape;1086;p56"/>
          <p:cNvSpPr txBox="1"/>
          <p:nvPr/>
        </p:nvSpPr>
        <p:spPr>
          <a:xfrm>
            <a:off x="2263175" y="1362050"/>
            <a:ext cx="129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5"/>
                </a:solidFill>
                <a:latin typeface="Maven Pro"/>
                <a:ea typeface="Maven Pro"/>
                <a:cs typeface="Maven Pro"/>
                <a:sym typeface="Maven Pro"/>
              </a:rPr>
              <a:t>Spread of Frequency</a:t>
            </a:r>
            <a:endParaRPr b="1">
              <a:solidFill>
                <a:schemeClr val="accent5"/>
              </a:solidFill>
              <a:latin typeface="Maven Pro"/>
              <a:ea typeface="Maven Pro"/>
              <a:cs typeface="Maven Pro"/>
              <a:sym typeface="Maven Pro"/>
            </a:endParaRPr>
          </a:p>
        </p:txBody>
      </p:sp>
      <p:sp>
        <p:nvSpPr>
          <p:cNvPr id="1087" name="Google Shape;1087;p56"/>
          <p:cNvSpPr txBox="1"/>
          <p:nvPr/>
        </p:nvSpPr>
        <p:spPr>
          <a:xfrm>
            <a:off x="4097160" y="1362050"/>
            <a:ext cx="10239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5"/>
                </a:solidFill>
                <a:latin typeface="Maven Pro"/>
                <a:ea typeface="Maven Pro"/>
                <a:cs typeface="Maven Pro"/>
                <a:sym typeface="Maven Pro"/>
              </a:rPr>
              <a:t>Spectral Features</a:t>
            </a:r>
            <a:endParaRPr b="1">
              <a:solidFill>
                <a:schemeClr val="accent5"/>
              </a:solidFill>
              <a:latin typeface="Maven Pro"/>
              <a:ea typeface="Maven Pro"/>
              <a:cs typeface="Maven Pro"/>
              <a:sym typeface="Maven Pro"/>
            </a:endParaRPr>
          </a:p>
        </p:txBody>
      </p:sp>
      <p:sp>
        <p:nvSpPr>
          <p:cNvPr id="1088" name="Google Shape;1088;p56"/>
          <p:cNvSpPr txBox="1"/>
          <p:nvPr/>
        </p:nvSpPr>
        <p:spPr>
          <a:xfrm>
            <a:off x="5600088" y="1254200"/>
            <a:ext cx="14103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5"/>
                </a:solidFill>
                <a:latin typeface="Maven Pro"/>
                <a:ea typeface="Maven Pro"/>
                <a:cs typeface="Maven Pro"/>
                <a:sym typeface="Maven Pro"/>
              </a:rPr>
              <a:t>Fundamental Frequency Features</a:t>
            </a:r>
            <a:endParaRPr b="1">
              <a:solidFill>
                <a:schemeClr val="accent5"/>
              </a:solidFill>
              <a:latin typeface="Maven Pro"/>
              <a:ea typeface="Maven Pro"/>
              <a:cs typeface="Maven Pro"/>
              <a:sym typeface="Maven Pro"/>
            </a:endParaRPr>
          </a:p>
        </p:txBody>
      </p:sp>
      <p:sp>
        <p:nvSpPr>
          <p:cNvPr id="1089" name="Google Shape;1089;p56"/>
          <p:cNvSpPr txBox="1"/>
          <p:nvPr/>
        </p:nvSpPr>
        <p:spPr>
          <a:xfrm>
            <a:off x="7275213" y="1254200"/>
            <a:ext cx="14103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accent5"/>
                </a:solidFill>
                <a:latin typeface="Maven Pro"/>
                <a:ea typeface="Maven Pro"/>
                <a:cs typeface="Maven Pro"/>
                <a:sym typeface="Maven Pro"/>
              </a:rPr>
              <a:t>Dominant Frequency Features</a:t>
            </a:r>
            <a:endParaRPr b="1">
              <a:solidFill>
                <a:schemeClr val="accent5"/>
              </a:solidFill>
              <a:latin typeface="Maven Pro"/>
              <a:ea typeface="Maven Pro"/>
              <a:cs typeface="Maven Pro"/>
              <a:sym typeface="Maven Pro"/>
            </a:endParaRPr>
          </a:p>
        </p:txBody>
      </p:sp>
      <p:sp>
        <p:nvSpPr>
          <p:cNvPr id="1090" name="Google Shape;1090;p56"/>
          <p:cNvSpPr txBox="1"/>
          <p:nvPr/>
        </p:nvSpPr>
        <p:spPr>
          <a:xfrm>
            <a:off x="618825" y="2544400"/>
            <a:ext cx="1299600" cy="1915879"/>
          </a:xfrm>
          <a:prstGeom prst="rect">
            <a:avLst/>
          </a:prstGeom>
          <a:noFill/>
          <a:ln>
            <a:noFill/>
          </a:ln>
        </p:spPr>
        <p:txBody>
          <a:bodyPr spcFirstLastPara="1" wrap="square" lIns="91425" tIns="91425" rIns="91425" bIns="91425" anchor="t" anchorCtr="0">
            <a:spAutoFit/>
          </a:bodyPr>
          <a:lstStyle/>
          <a:p>
            <a:pPr marL="114300" lvl="0" indent="-209550" algn="l" rtl="0">
              <a:lnSpc>
                <a:spcPct val="150000"/>
              </a:lnSpc>
              <a:spcBef>
                <a:spcPts val="0"/>
              </a:spcBef>
              <a:spcAft>
                <a:spcPts val="0"/>
              </a:spcAft>
              <a:buClr>
                <a:schemeClr val="accent1"/>
              </a:buClr>
              <a:buSzPts val="1500"/>
              <a:buFont typeface="Maven Pro Medium"/>
              <a:buChar char="●"/>
            </a:pPr>
            <a:r>
              <a:rPr lang="en" sz="1500" b="1" err="1">
                <a:solidFill>
                  <a:schemeClr val="lt1"/>
                </a:solidFill>
                <a:latin typeface="Maven Pro Medium"/>
                <a:ea typeface="Maven Pro Medium"/>
                <a:cs typeface="Maven Pro Medium"/>
                <a:sym typeface="Maven Pro Medium"/>
              </a:rPr>
              <a:t>meanfreq</a:t>
            </a:r>
            <a:endParaRPr lang="en-US" sz="1500" b="1" err="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median</a:t>
            </a:r>
            <a:endParaRPr sz="1500" b="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Q25</a:t>
            </a:r>
            <a:endParaRPr sz="1500" b="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Q75</a:t>
            </a:r>
            <a:endParaRPr sz="1500" b="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centroid</a:t>
            </a:r>
            <a:endParaRPr sz="1500" b="1">
              <a:solidFill>
                <a:schemeClr val="lt1"/>
              </a:solidFill>
              <a:latin typeface="Maven Pro Medium"/>
              <a:ea typeface="Maven Pro Medium"/>
              <a:cs typeface="Maven Pro Medium"/>
            </a:endParaRPr>
          </a:p>
        </p:txBody>
      </p:sp>
      <p:sp>
        <p:nvSpPr>
          <p:cNvPr id="1091" name="Google Shape;1091;p56"/>
          <p:cNvSpPr txBox="1"/>
          <p:nvPr/>
        </p:nvSpPr>
        <p:spPr>
          <a:xfrm>
            <a:off x="2319875" y="2544400"/>
            <a:ext cx="1186200" cy="1569630"/>
          </a:xfrm>
          <a:prstGeom prst="rect">
            <a:avLst/>
          </a:prstGeom>
          <a:noFill/>
          <a:ln>
            <a:noFill/>
          </a:ln>
        </p:spPr>
        <p:txBody>
          <a:bodyPr spcFirstLastPara="1" wrap="square" lIns="91425" tIns="91425" rIns="91425" bIns="91425" anchor="t" anchorCtr="0">
            <a:spAutoFit/>
          </a:bodyPr>
          <a:lstStyle/>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IQR</a:t>
            </a:r>
            <a:endParaRPr lang="en-US" sz="1500" b="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err="1">
                <a:solidFill>
                  <a:schemeClr val="lt1"/>
                </a:solidFill>
                <a:latin typeface="Maven Pro Medium"/>
                <a:ea typeface="Maven Pro Medium"/>
                <a:cs typeface="Maven Pro Medium"/>
                <a:sym typeface="Maven Pro Medium"/>
              </a:rPr>
              <a:t>sd</a:t>
            </a:r>
            <a:endParaRPr sz="1500" b="1" err="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a:solidFill>
                  <a:schemeClr val="lt1"/>
                </a:solidFill>
                <a:latin typeface="Maven Pro Medium"/>
                <a:ea typeface="Maven Pro Medium"/>
                <a:cs typeface="Maven Pro Medium"/>
                <a:sym typeface="Maven Pro Medium"/>
              </a:rPr>
              <a:t>skew</a:t>
            </a:r>
            <a:endParaRPr sz="1500" b="1">
              <a:solidFill>
                <a:schemeClr val="lt1"/>
              </a:solidFill>
              <a:latin typeface="Maven Pro Medium"/>
              <a:ea typeface="Maven Pro Medium"/>
              <a:cs typeface="Maven Pro Medium"/>
            </a:endParaRPr>
          </a:p>
          <a:p>
            <a:pPr marL="114300" lvl="0" indent="-209550" algn="l" rtl="0">
              <a:lnSpc>
                <a:spcPct val="150000"/>
              </a:lnSpc>
              <a:spcBef>
                <a:spcPts val="0"/>
              </a:spcBef>
              <a:spcAft>
                <a:spcPts val="0"/>
              </a:spcAft>
              <a:buClr>
                <a:schemeClr val="accent1"/>
              </a:buClr>
              <a:buSzPts val="1500"/>
              <a:buFont typeface="Maven Pro Medium"/>
              <a:buChar char="●"/>
            </a:pPr>
            <a:r>
              <a:rPr lang="en" sz="1500" b="1" err="1">
                <a:solidFill>
                  <a:schemeClr val="lt1"/>
                </a:solidFill>
                <a:latin typeface="Maven Pro Medium"/>
                <a:ea typeface="Maven Pro Medium"/>
                <a:cs typeface="Maven Pro Medium"/>
                <a:sym typeface="Maven Pro Medium"/>
              </a:rPr>
              <a:t>kurt</a:t>
            </a:r>
            <a:endParaRPr sz="1500" b="1" err="1">
              <a:solidFill>
                <a:schemeClr val="lt1"/>
              </a:solidFill>
              <a:latin typeface="Maven Pro Medium"/>
              <a:ea typeface="Maven Pro Medium"/>
              <a:cs typeface="Maven Pro Medium"/>
            </a:endParaRPr>
          </a:p>
        </p:txBody>
      </p:sp>
      <p:sp>
        <p:nvSpPr>
          <p:cNvPr id="1092" name="Google Shape;1092;p56"/>
          <p:cNvSpPr txBox="1"/>
          <p:nvPr/>
        </p:nvSpPr>
        <p:spPr>
          <a:xfrm>
            <a:off x="4015988" y="2544400"/>
            <a:ext cx="1186200" cy="1154132"/>
          </a:xfrm>
          <a:prstGeom prst="rect">
            <a:avLst/>
          </a:prstGeom>
          <a:noFill/>
          <a:ln>
            <a:noFill/>
          </a:ln>
        </p:spPr>
        <p:txBody>
          <a:bodyPr spcFirstLastPara="1" wrap="square" lIns="91425" tIns="91425" rIns="91425" bIns="91425" anchor="t" anchorCtr="0">
            <a:spAutoFit/>
          </a:bodyPr>
          <a:lstStyle/>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sp.ent</a:t>
            </a:r>
            <a:endParaRPr lang="en-US"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sfm</a:t>
            </a:r>
            <a:endParaRPr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a:solidFill>
                  <a:schemeClr val="lt1"/>
                </a:solidFill>
                <a:latin typeface="Maven Pro Medium"/>
                <a:ea typeface="Maven Pro Medium"/>
                <a:cs typeface="Maven Pro Medium"/>
                <a:sym typeface="Maven Pro Medium"/>
              </a:rPr>
              <a:t>mode</a:t>
            </a:r>
            <a:endParaRPr b="1">
              <a:solidFill>
                <a:schemeClr val="lt1"/>
              </a:solidFill>
              <a:latin typeface="Maven Pro Medium"/>
              <a:ea typeface="Maven Pro Medium"/>
              <a:cs typeface="Maven Pro Medium"/>
            </a:endParaRPr>
          </a:p>
        </p:txBody>
      </p:sp>
      <p:sp>
        <p:nvSpPr>
          <p:cNvPr id="1093" name="Google Shape;1093;p56"/>
          <p:cNvSpPr txBox="1"/>
          <p:nvPr/>
        </p:nvSpPr>
        <p:spPr>
          <a:xfrm>
            <a:off x="5712125" y="2544400"/>
            <a:ext cx="1186200" cy="1477297"/>
          </a:xfrm>
          <a:prstGeom prst="rect">
            <a:avLst/>
          </a:prstGeom>
          <a:noFill/>
          <a:ln>
            <a:noFill/>
          </a:ln>
        </p:spPr>
        <p:txBody>
          <a:bodyPr spcFirstLastPara="1" wrap="square" lIns="91425" tIns="91425" rIns="91425" bIns="91425" anchor="t" anchorCtr="0">
            <a:spAutoFit/>
          </a:bodyPr>
          <a:lstStyle/>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meanfun</a:t>
            </a:r>
            <a:endParaRPr lang="en-US"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minfun</a:t>
            </a:r>
            <a:endParaRPr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maxfun</a:t>
            </a:r>
            <a:endParaRPr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modindx</a:t>
            </a:r>
            <a:endParaRPr b="1" err="1">
              <a:solidFill>
                <a:schemeClr val="lt1"/>
              </a:solidFill>
              <a:latin typeface="Maven Pro Medium"/>
              <a:ea typeface="Maven Pro Medium"/>
              <a:cs typeface="Maven Pro Medium"/>
            </a:endParaRPr>
          </a:p>
        </p:txBody>
      </p:sp>
      <p:sp>
        <p:nvSpPr>
          <p:cNvPr id="1094" name="Google Shape;1094;p56"/>
          <p:cNvSpPr txBox="1"/>
          <p:nvPr/>
        </p:nvSpPr>
        <p:spPr>
          <a:xfrm>
            <a:off x="7408275" y="2544400"/>
            <a:ext cx="1321879" cy="1477297"/>
          </a:xfrm>
          <a:prstGeom prst="rect">
            <a:avLst/>
          </a:prstGeom>
          <a:noFill/>
          <a:ln>
            <a:noFill/>
          </a:ln>
        </p:spPr>
        <p:txBody>
          <a:bodyPr spcFirstLastPara="1" wrap="square" lIns="91425" tIns="91425" rIns="91425" bIns="91425" anchor="t" anchorCtr="0">
            <a:spAutoFit/>
          </a:bodyPr>
          <a:lstStyle/>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meandom</a:t>
            </a:r>
            <a:endParaRPr lang="en-US"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mindom</a:t>
            </a:r>
            <a:endParaRPr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maxdom</a:t>
            </a:r>
            <a:endParaRPr b="1" err="1">
              <a:solidFill>
                <a:schemeClr val="lt1"/>
              </a:solidFill>
              <a:latin typeface="Maven Pro Medium"/>
              <a:ea typeface="Maven Pro Medium"/>
              <a:cs typeface="Maven Pro Medium"/>
            </a:endParaRPr>
          </a:p>
          <a:p>
            <a:pPr marL="114300" lvl="0" indent="-203200" algn="l" rtl="0">
              <a:lnSpc>
                <a:spcPct val="150000"/>
              </a:lnSpc>
              <a:spcBef>
                <a:spcPts val="0"/>
              </a:spcBef>
              <a:spcAft>
                <a:spcPts val="0"/>
              </a:spcAft>
              <a:buClr>
                <a:schemeClr val="accent1"/>
              </a:buClr>
              <a:buSzPts val="1400"/>
              <a:buFont typeface="Maven Pro Medium"/>
              <a:buChar char="●"/>
            </a:pPr>
            <a:r>
              <a:rPr lang="en" b="1" err="1">
                <a:solidFill>
                  <a:schemeClr val="lt1"/>
                </a:solidFill>
                <a:latin typeface="Maven Pro Medium"/>
                <a:ea typeface="Maven Pro Medium"/>
                <a:cs typeface="Maven Pro Medium"/>
                <a:sym typeface="Maven Pro Medium"/>
              </a:rPr>
              <a:t>dfrange</a:t>
            </a:r>
            <a:endParaRPr b="1" err="1">
              <a:solidFill>
                <a:schemeClr val="lt1"/>
              </a:solidFill>
              <a:latin typeface="Maven Pro Medium"/>
              <a:ea typeface="Maven Pro Medium"/>
              <a:cs typeface="Maven Pro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6"/>
                                        </p:tgtEl>
                                        <p:attrNameLst>
                                          <p:attrName>style.visibility</p:attrName>
                                        </p:attrNameLst>
                                      </p:cBhvr>
                                      <p:to>
                                        <p:strVal val="visible"/>
                                      </p:to>
                                    </p:set>
                                    <p:animEffect transition="in" filter="fade">
                                      <p:cBhvr>
                                        <p:cTn id="7" dur="1000"/>
                                        <p:tgtEl>
                                          <p:spTgt spid="1076"/>
                                        </p:tgtEl>
                                      </p:cBhvr>
                                    </p:animEffect>
                                  </p:childTnLst>
                                </p:cTn>
                              </p:par>
                              <p:par>
                                <p:cTn id="8" presetID="10" presetClass="entr" presetSubtype="0" fill="hold" nodeType="withEffect">
                                  <p:stCondLst>
                                    <p:cond delay="0"/>
                                  </p:stCondLst>
                                  <p:childTnLst>
                                    <p:set>
                                      <p:cBhvr>
                                        <p:cTn id="9" dur="1" fill="hold">
                                          <p:stCondLst>
                                            <p:cond delay="0"/>
                                          </p:stCondLst>
                                        </p:cTn>
                                        <p:tgtEl>
                                          <p:spTgt spid="1078"/>
                                        </p:tgtEl>
                                        <p:attrNameLst>
                                          <p:attrName>style.visibility</p:attrName>
                                        </p:attrNameLst>
                                      </p:cBhvr>
                                      <p:to>
                                        <p:strVal val="visible"/>
                                      </p:to>
                                    </p:set>
                                    <p:animEffect transition="in" filter="fade">
                                      <p:cBhvr>
                                        <p:cTn id="10" dur="1000"/>
                                        <p:tgtEl>
                                          <p:spTgt spid="1078"/>
                                        </p:tgtEl>
                                      </p:cBhvr>
                                    </p:animEffect>
                                  </p:childTnLst>
                                </p:cTn>
                              </p:par>
                              <p:par>
                                <p:cTn id="11" presetID="10" presetClass="entr" presetSubtype="0" fill="hold" nodeType="withEffect">
                                  <p:stCondLst>
                                    <p:cond delay="0"/>
                                  </p:stCondLst>
                                  <p:childTnLst>
                                    <p:set>
                                      <p:cBhvr>
                                        <p:cTn id="12" dur="1" fill="hold">
                                          <p:stCondLst>
                                            <p:cond delay="0"/>
                                          </p:stCondLst>
                                        </p:cTn>
                                        <p:tgtEl>
                                          <p:spTgt spid="1080"/>
                                        </p:tgtEl>
                                        <p:attrNameLst>
                                          <p:attrName>style.visibility</p:attrName>
                                        </p:attrNameLst>
                                      </p:cBhvr>
                                      <p:to>
                                        <p:strVal val="visible"/>
                                      </p:to>
                                    </p:set>
                                    <p:animEffect transition="in" filter="fade">
                                      <p:cBhvr>
                                        <p:cTn id="13" dur="1000"/>
                                        <p:tgtEl>
                                          <p:spTgt spid="1080"/>
                                        </p:tgtEl>
                                      </p:cBhvr>
                                    </p:animEffect>
                                  </p:childTnLst>
                                </p:cTn>
                              </p:par>
                              <p:par>
                                <p:cTn id="14" presetID="10" presetClass="entr" presetSubtype="0" fill="hold" nodeType="withEffect">
                                  <p:stCondLst>
                                    <p:cond delay="0"/>
                                  </p:stCondLst>
                                  <p:childTnLst>
                                    <p:set>
                                      <p:cBhvr>
                                        <p:cTn id="15" dur="1" fill="hold">
                                          <p:stCondLst>
                                            <p:cond delay="0"/>
                                          </p:stCondLst>
                                        </p:cTn>
                                        <p:tgtEl>
                                          <p:spTgt spid="1082"/>
                                        </p:tgtEl>
                                        <p:attrNameLst>
                                          <p:attrName>style.visibility</p:attrName>
                                        </p:attrNameLst>
                                      </p:cBhvr>
                                      <p:to>
                                        <p:strVal val="visible"/>
                                      </p:to>
                                    </p:set>
                                    <p:animEffect transition="in" filter="fade">
                                      <p:cBhvr>
                                        <p:cTn id="16" dur="1000"/>
                                        <p:tgtEl>
                                          <p:spTgt spid="1082"/>
                                        </p:tgtEl>
                                      </p:cBhvr>
                                    </p:animEffect>
                                  </p:childTnLst>
                                </p:cTn>
                              </p:par>
                              <p:par>
                                <p:cTn id="17" presetID="10" presetClass="entr" presetSubtype="0" fill="hold" nodeType="withEffect">
                                  <p:stCondLst>
                                    <p:cond delay="0"/>
                                  </p:stCondLst>
                                  <p:childTnLst>
                                    <p:set>
                                      <p:cBhvr>
                                        <p:cTn id="18" dur="1" fill="hold">
                                          <p:stCondLst>
                                            <p:cond delay="0"/>
                                          </p:stCondLst>
                                        </p:cTn>
                                        <p:tgtEl>
                                          <p:spTgt spid="1084"/>
                                        </p:tgtEl>
                                        <p:attrNameLst>
                                          <p:attrName>style.visibility</p:attrName>
                                        </p:attrNameLst>
                                      </p:cBhvr>
                                      <p:to>
                                        <p:strVal val="visible"/>
                                      </p:to>
                                    </p:set>
                                    <p:animEffect transition="in" filter="fade">
                                      <p:cBhvr>
                                        <p:cTn id="19" dur="1000"/>
                                        <p:tgtEl>
                                          <p:spTgt spid="1084"/>
                                        </p:tgtEl>
                                      </p:cBhvr>
                                    </p:animEffect>
                                  </p:childTnLst>
                                </p:cTn>
                              </p:par>
                              <p:par>
                                <p:cTn id="20" presetID="10" presetClass="entr" presetSubtype="0" fill="hold" nodeType="withEffect">
                                  <p:stCondLst>
                                    <p:cond delay="0"/>
                                  </p:stCondLst>
                                  <p:childTnLst>
                                    <p:set>
                                      <p:cBhvr>
                                        <p:cTn id="21" dur="1" fill="hold">
                                          <p:stCondLst>
                                            <p:cond delay="0"/>
                                          </p:stCondLst>
                                        </p:cTn>
                                        <p:tgtEl>
                                          <p:spTgt spid="1090"/>
                                        </p:tgtEl>
                                        <p:attrNameLst>
                                          <p:attrName>style.visibility</p:attrName>
                                        </p:attrNameLst>
                                      </p:cBhvr>
                                      <p:to>
                                        <p:strVal val="visible"/>
                                      </p:to>
                                    </p:set>
                                    <p:animEffect transition="in" filter="fade">
                                      <p:cBhvr>
                                        <p:cTn id="22" dur="1000"/>
                                        <p:tgtEl>
                                          <p:spTgt spid="1090"/>
                                        </p:tgtEl>
                                      </p:cBhvr>
                                    </p:animEffect>
                                  </p:childTnLst>
                                </p:cTn>
                              </p:par>
                              <p:par>
                                <p:cTn id="23" presetID="10" presetClass="entr" presetSubtype="0" fill="hold" nodeType="withEffect">
                                  <p:stCondLst>
                                    <p:cond delay="0"/>
                                  </p:stCondLst>
                                  <p:childTnLst>
                                    <p:set>
                                      <p:cBhvr>
                                        <p:cTn id="24" dur="1" fill="hold">
                                          <p:stCondLst>
                                            <p:cond delay="0"/>
                                          </p:stCondLst>
                                        </p:cTn>
                                        <p:tgtEl>
                                          <p:spTgt spid="1091"/>
                                        </p:tgtEl>
                                        <p:attrNameLst>
                                          <p:attrName>style.visibility</p:attrName>
                                        </p:attrNameLst>
                                      </p:cBhvr>
                                      <p:to>
                                        <p:strVal val="visible"/>
                                      </p:to>
                                    </p:set>
                                    <p:animEffect transition="in" filter="fade">
                                      <p:cBhvr>
                                        <p:cTn id="25" dur="1000"/>
                                        <p:tgtEl>
                                          <p:spTgt spid="1091"/>
                                        </p:tgtEl>
                                      </p:cBhvr>
                                    </p:animEffect>
                                  </p:childTnLst>
                                </p:cTn>
                              </p:par>
                              <p:par>
                                <p:cTn id="26" presetID="10" presetClass="entr" presetSubtype="0" fill="hold" nodeType="withEffect">
                                  <p:stCondLst>
                                    <p:cond delay="0"/>
                                  </p:stCondLst>
                                  <p:childTnLst>
                                    <p:set>
                                      <p:cBhvr>
                                        <p:cTn id="27" dur="1" fill="hold">
                                          <p:stCondLst>
                                            <p:cond delay="0"/>
                                          </p:stCondLst>
                                        </p:cTn>
                                        <p:tgtEl>
                                          <p:spTgt spid="1092"/>
                                        </p:tgtEl>
                                        <p:attrNameLst>
                                          <p:attrName>style.visibility</p:attrName>
                                        </p:attrNameLst>
                                      </p:cBhvr>
                                      <p:to>
                                        <p:strVal val="visible"/>
                                      </p:to>
                                    </p:set>
                                    <p:animEffect transition="in" filter="fade">
                                      <p:cBhvr>
                                        <p:cTn id="28" dur="1000"/>
                                        <p:tgtEl>
                                          <p:spTgt spid="1092"/>
                                        </p:tgtEl>
                                      </p:cBhvr>
                                    </p:animEffect>
                                  </p:childTnLst>
                                </p:cTn>
                              </p:par>
                              <p:par>
                                <p:cTn id="29" presetID="10" presetClass="entr" presetSubtype="0" fill="hold" nodeType="withEffect">
                                  <p:stCondLst>
                                    <p:cond delay="0"/>
                                  </p:stCondLst>
                                  <p:childTnLst>
                                    <p:set>
                                      <p:cBhvr>
                                        <p:cTn id="30" dur="1" fill="hold">
                                          <p:stCondLst>
                                            <p:cond delay="0"/>
                                          </p:stCondLst>
                                        </p:cTn>
                                        <p:tgtEl>
                                          <p:spTgt spid="1093"/>
                                        </p:tgtEl>
                                        <p:attrNameLst>
                                          <p:attrName>style.visibility</p:attrName>
                                        </p:attrNameLst>
                                      </p:cBhvr>
                                      <p:to>
                                        <p:strVal val="visible"/>
                                      </p:to>
                                    </p:set>
                                    <p:animEffect transition="in" filter="fade">
                                      <p:cBhvr>
                                        <p:cTn id="31" dur="1000"/>
                                        <p:tgtEl>
                                          <p:spTgt spid="1093"/>
                                        </p:tgtEl>
                                      </p:cBhvr>
                                    </p:animEffect>
                                  </p:childTnLst>
                                </p:cTn>
                              </p:par>
                              <p:par>
                                <p:cTn id="32" presetID="10" presetClass="entr" presetSubtype="0" fill="hold" nodeType="withEffect">
                                  <p:stCondLst>
                                    <p:cond delay="0"/>
                                  </p:stCondLst>
                                  <p:childTnLst>
                                    <p:set>
                                      <p:cBhvr>
                                        <p:cTn id="33" dur="1" fill="hold">
                                          <p:stCondLst>
                                            <p:cond delay="0"/>
                                          </p:stCondLst>
                                        </p:cTn>
                                        <p:tgtEl>
                                          <p:spTgt spid="1094"/>
                                        </p:tgtEl>
                                        <p:attrNameLst>
                                          <p:attrName>style.visibility</p:attrName>
                                        </p:attrNameLst>
                                      </p:cBhvr>
                                      <p:to>
                                        <p:strVal val="visible"/>
                                      </p:to>
                                    </p:set>
                                    <p:animEffect transition="in" filter="fade">
                                      <p:cBhvr>
                                        <p:cTn id="34" dur="1000"/>
                                        <p:tgtEl>
                                          <p:spTgt spid="10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099" name="Google Shape;1099;p57"/>
          <p:cNvSpPr txBox="1">
            <a:spLocks noGrp="1"/>
          </p:cNvSpPr>
          <p:nvPr>
            <p:ph type="body" idx="1"/>
          </p:nvPr>
        </p:nvSpPr>
        <p:spPr>
          <a:xfrm>
            <a:off x="618825" y="1479075"/>
            <a:ext cx="6020100" cy="14454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 sz="2300" b="1" err="1">
                <a:solidFill>
                  <a:schemeClr val="accent5"/>
                </a:solidFill>
                <a:latin typeface="Maven Pro SemiBold"/>
                <a:ea typeface="Maven Pro SemiBold"/>
                <a:cs typeface="Maven Pro SemiBold"/>
                <a:sym typeface="Maven Pro SemiBold"/>
              </a:rPr>
              <a:t>meanfreq</a:t>
            </a:r>
            <a:r>
              <a:rPr lang="en" sz="2300" b="1"/>
              <a:t>:</a:t>
            </a:r>
            <a:r>
              <a:rPr lang="en" sz="2300">
                <a:latin typeface="Maven Pro SemiBold"/>
                <a:ea typeface="Maven Pro SemiBold"/>
                <a:cs typeface="Maven Pro SemiBold"/>
                <a:sym typeface="Maven Pro SemiBold"/>
              </a:rPr>
              <a:t> </a:t>
            </a:r>
            <a:r>
              <a:rPr lang="en" sz="2300">
                <a:latin typeface="Maven Pro Medium"/>
                <a:ea typeface="Maven Pro Medium"/>
                <a:cs typeface="Maven Pro Medium"/>
                <a:sym typeface="Maven Pro Medium"/>
              </a:rPr>
              <a:t>mean frequency (in kHz)</a:t>
            </a:r>
            <a:endParaRPr sz="2300">
              <a:latin typeface="Maven Pro Medium"/>
              <a:ea typeface="Maven Pro Medium"/>
              <a:cs typeface="Maven Pro Medium"/>
              <a:sym typeface="Maven Pro Medium"/>
            </a:endParaRPr>
          </a:p>
          <a:p>
            <a:pPr marL="457200" lvl="0" indent="-342900" algn="l" rtl="0">
              <a:lnSpc>
                <a:spcPct val="115000"/>
              </a:lnSpc>
              <a:spcBef>
                <a:spcPts val="0"/>
              </a:spcBef>
              <a:spcAft>
                <a:spcPts val="0"/>
              </a:spcAft>
              <a:buSzPts val="1800"/>
              <a:buChar char="●"/>
            </a:pPr>
            <a:r>
              <a:rPr lang="en" sz="2300" b="1">
                <a:solidFill>
                  <a:schemeClr val="accent5"/>
                </a:solidFill>
              </a:rPr>
              <a:t>centroid</a:t>
            </a:r>
            <a:r>
              <a:rPr lang="en" sz="2300" b="1"/>
              <a:t>:</a:t>
            </a:r>
            <a:r>
              <a:rPr lang="en" sz="2300">
                <a:latin typeface="Maven Pro SemiBold"/>
                <a:ea typeface="Maven Pro SemiBold"/>
                <a:cs typeface="Maven Pro SemiBold"/>
                <a:sym typeface="Maven Pro SemiBold"/>
              </a:rPr>
              <a:t> </a:t>
            </a:r>
            <a:r>
              <a:rPr lang="en" sz="2300">
                <a:latin typeface="Maven Pro Medium"/>
                <a:ea typeface="Maven Pro Medium"/>
                <a:cs typeface="Maven Pro Medium"/>
                <a:sym typeface="Maven Pro Medium"/>
              </a:rPr>
              <a:t>frequency centroid</a:t>
            </a:r>
            <a:endParaRPr sz="2300">
              <a:latin typeface="Maven Pro SemiBold"/>
              <a:ea typeface="Maven Pro SemiBold"/>
              <a:cs typeface="Maven Pro SemiBold"/>
              <a:sym typeface="Maven Pro SemiBold"/>
            </a:endParaRPr>
          </a:p>
          <a:p>
            <a:pPr marL="457200" lvl="0" indent="-342900" algn="l" rtl="0">
              <a:lnSpc>
                <a:spcPct val="115000"/>
              </a:lnSpc>
              <a:spcBef>
                <a:spcPts val="0"/>
              </a:spcBef>
              <a:spcAft>
                <a:spcPts val="0"/>
              </a:spcAft>
              <a:buSzPts val="1800"/>
              <a:buFont typeface="Maven Pro Medium"/>
              <a:buChar char="●"/>
            </a:pPr>
            <a:r>
              <a:rPr lang="en" sz="2300">
                <a:latin typeface="Maven Pro Medium"/>
                <a:ea typeface="Maven Pro Medium"/>
                <a:cs typeface="Maven Pro Medium"/>
                <a:sym typeface="Maven Pro Medium"/>
              </a:rPr>
              <a:t>They have the </a:t>
            </a:r>
            <a:r>
              <a:rPr lang="en" sz="2300">
                <a:solidFill>
                  <a:schemeClr val="accent5"/>
                </a:solidFill>
                <a:latin typeface="Maven Pro Medium"/>
                <a:ea typeface="Maven Pro Medium"/>
                <a:cs typeface="Maven Pro Medium"/>
                <a:sym typeface="Maven Pro Medium"/>
              </a:rPr>
              <a:t>same definition</a:t>
            </a:r>
            <a:r>
              <a:rPr lang="en" sz="2300">
                <a:latin typeface="Maven Pro Medium"/>
                <a:ea typeface="Maven Pro Medium"/>
                <a:cs typeface="Maven Pro Medium"/>
                <a:sym typeface="Maven Pro Medium"/>
              </a:rPr>
              <a:t>!</a:t>
            </a:r>
            <a:endParaRPr sz="2300">
              <a:latin typeface="Maven Pro Medium"/>
              <a:ea typeface="Maven Pro Medium"/>
              <a:cs typeface="Maven Pro Medium"/>
              <a:sym typeface="Maven Pro Medium"/>
            </a:endParaRPr>
          </a:p>
        </p:txBody>
      </p:sp>
      <p:sp>
        <p:nvSpPr>
          <p:cNvPr id="1100" name="Google Shape;1100;p57"/>
          <p:cNvSpPr txBox="1">
            <a:spLocks noGrp="1"/>
          </p:cNvSpPr>
          <p:nvPr>
            <p:ph type="ctrTitle"/>
          </p:nvPr>
        </p:nvSpPr>
        <p:spPr>
          <a:xfrm>
            <a:off x="618825" y="411675"/>
            <a:ext cx="40674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Remove Duplicate Data</a:t>
            </a:r>
            <a:endParaRPr b="1"/>
          </a:p>
        </p:txBody>
      </p:sp>
      <p:pic>
        <p:nvPicPr>
          <p:cNvPr id="1101" name="Google Shape;1101;p57"/>
          <p:cNvPicPr preferRelativeResize="0"/>
          <p:nvPr/>
        </p:nvPicPr>
        <p:blipFill>
          <a:blip r:embed="rId3">
            <a:alphaModFix/>
          </a:blip>
          <a:stretch>
            <a:fillRect/>
          </a:stretch>
        </p:blipFill>
        <p:spPr>
          <a:xfrm>
            <a:off x="618825" y="3197250"/>
            <a:ext cx="7537800" cy="518100"/>
          </a:xfrm>
          <a:prstGeom prst="roundRect">
            <a:avLst>
              <a:gd name="adj" fmla="val 9250"/>
            </a:avLst>
          </a:prstGeom>
          <a:noFill/>
          <a:ln w="9525" cap="flat" cmpd="sng">
            <a:solidFill>
              <a:schemeClr val="dk1"/>
            </a:solidFill>
            <a:prstDash val="solid"/>
            <a:round/>
            <a:headEnd type="none" w="sm" len="sm"/>
            <a:tailEnd type="none" w="sm" len="sm"/>
          </a:ln>
        </p:spPr>
      </p:pic>
      <p:grpSp>
        <p:nvGrpSpPr>
          <p:cNvPr id="1102" name="Google Shape;1102;p57"/>
          <p:cNvGrpSpPr/>
          <p:nvPr/>
        </p:nvGrpSpPr>
        <p:grpSpPr>
          <a:xfrm rot="-5400000">
            <a:off x="7686216" y="1927461"/>
            <a:ext cx="863273" cy="856807"/>
            <a:chOff x="3103963" y="3361140"/>
            <a:chExt cx="297886" cy="337578"/>
          </a:xfrm>
        </p:grpSpPr>
        <p:sp>
          <p:nvSpPr>
            <p:cNvPr id="1103" name="Google Shape;1103;p5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27" name="Google Shape;1127;p57"/>
          <p:cNvCxnSpPr/>
          <p:nvPr/>
        </p:nvCxnSpPr>
        <p:spPr>
          <a:xfrm flipH="1">
            <a:off x="6081650" y="2355875"/>
            <a:ext cx="1480200" cy="18000"/>
          </a:xfrm>
          <a:prstGeom prst="straightConnector1">
            <a:avLst/>
          </a:prstGeom>
          <a:noFill/>
          <a:ln w="9525" cap="flat" cmpd="sng">
            <a:solidFill>
              <a:srgbClr val="B3C3CE"/>
            </a:solidFill>
            <a:prstDash val="dash"/>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99"/>
                                        </p:tgtEl>
                                        <p:attrNameLst>
                                          <p:attrName>style.visibility</p:attrName>
                                        </p:attrNameLst>
                                      </p:cBhvr>
                                      <p:to>
                                        <p:strVal val="visible"/>
                                      </p:to>
                                    </p:set>
                                    <p:animEffect transition="in" filter="fade">
                                      <p:cBhvr>
                                        <p:cTn id="7" dur="1000"/>
                                        <p:tgtEl>
                                          <p:spTgt spid="1099"/>
                                        </p:tgtEl>
                                      </p:cBhvr>
                                    </p:animEffect>
                                  </p:childTnLst>
                                </p:cTn>
                              </p:par>
                              <p:par>
                                <p:cTn id="8" presetID="10" presetClass="entr" presetSubtype="0" fill="hold" nodeType="withEffect">
                                  <p:stCondLst>
                                    <p:cond delay="0"/>
                                  </p:stCondLst>
                                  <p:childTnLst>
                                    <p:set>
                                      <p:cBhvr>
                                        <p:cTn id="9" dur="1" fill="hold">
                                          <p:stCondLst>
                                            <p:cond delay="0"/>
                                          </p:stCondLst>
                                        </p:cTn>
                                        <p:tgtEl>
                                          <p:spTgt spid="1101"/>
                                        </p:tgtEl>
                                        <p:attrNameLst>
                                          <p:attrName>style.visibility</p:attrName>
                                        </p:attrNameLst>
                                      </p:cBhvr>
                                      <p:to>
                                        <p:strVal val="visible"/>
                                      </p:to>
                                    </p:set>
                                    <p:animEffect transition="in" filter="fade">
                                      <p:cBhvr>
                                        <p:cTn id="10" dur="1000"/>
                                        <p:tgtEl>
                                          <p:spTgt spid="1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p58"/>
          <p:cNvSpPr txBox="1">
            <a:spLocks noGrp="1"/>
          </p:cNvSpPr>
          <p:nvPr>
            <p:ph type="ctrTitle"/>
          </p:nvPr>
        </p:nvSpPr>
        <p:spPr>
          <a:xfrm>
            <a:off x="447875" y="411675"/>
            <a:ext cx="3972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Correction</a:t>
            </a:r>
            <a:endParaRPr b="1"/>
          </a:p>
        </p:txBody>
      </p:sp>
      <p:pic>
        <p:nvPicPr>
          <p:cNvPr id="1133" name="Google Shape;1133;p58"/>
          <p:cNvPicPr preferRelativeResize="0"/>
          <p:nvPr/>
        </p:nvPicPr>
        <p:blipFill>
          <a:blip r:embed="rId3">
            <a:alphaModFix/>
          </a:blip>
          <a:stretch>
            <a:fillRect/>
          </a:stretch>
        </p:blipFill>
        <p:spPr>
          <a:xfrm>
            <a:off x="4010025" y="771150"/>
            <a:ext cx="4830000" cy="1846500"/>
          </a:xfrm>
          <a:prstGeom prst="roundRect">
            <a:avLst>
              <a:gd name="adj" fmla="val 5674"/>
            </a:avLst>
          </a:prstGeom>
          <a:noFill/>
          <a:ln w="28575" cap="flat" cmpd="sng">
            <a:solidFill>
              <a:schemeClr val="dk1"/>
            </a:solidFill>
            <a:prstDash val="solid"/>
            <a:round/>
            <a:headEnd type="none" w="sm" len="sm"/>
            <a:tailEnd type="none" w="sm" len="sm"/>
          </a:ln>
        </p:spPr>
      </p:pic>
      <p:pic>
        <p:nvPicPr>
          <p:cNvPr id="1134" name="Google Shape;1134;p58"/>
          <p:cNvPicPr preferRelativeResize="0"/>
          <p:nvPr/>
        </p:nvPicPr>
        <p:blipFill>
          <a:blip r:embed="rId4">
            <a:alphaModFix/>
          </a:blip>
          <a:stretch>
            <a:fillRect/>
          </a:stretch>
        </p:blipFill>
        <p:spPr>
          <a:xfrm>
            <a:off x="819150" y="3102225"/>
            <a:ext cx="5991300" cy="1622100"/>
          </a:xfrm>
          <a:prstGeom prst="roundRect">
            <a:avLst>
              <a:gd name="adj" fmla="val 6734"/>
            </a:avLst>
          </a:prstGeom>
          <a:noFill/>
          <a:ln w="28575" cap="flat" cmpd="sng">
            <a:solidFill>
              <a:schemeClr val="dk1"/>
            </a:solidFill>
            <a:prstDash val="solid"/>
            <a:round/>
            <a:headEnd type="none" w="sm" len="sm"/>
            <a:tailEnd type="none" w="sm" len="sm"/>
          </a:ln>
        </p:spPr>
      </p:pic>
      <mc:AlternateContent xmlns:mc="http://schemas.openxmlformats.org/markup-compatibility/2006" xmlns:a14="http://schemas.microsoft.com/office/drawing/2010/main">
        <mc:Choice Requires="a14">
          <p:sp>
            <p:nvSpPr>
              <p:cNvPr id="1135" name="Google Shape;1135;p58"/>
              <p:cNvSpPr txBox="1"/>
              <p:nvPr/>
            </p:nvSpPr>
            <p:spPr>
              <a:xfrm>
                <a:off x="819150" y="1575550"/>
                <a:ext cx="2580824"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14:m>
                  <m:oMathPara xmlns:m="http://schemas.openxmlformats.org/officeDocument/2006/math">
                    <m:oMathParaPr>
                      <m:jc m:val="centerGroup"/>
                    </m:oMathParaPr>
                    <m:oMath xmlns:m="http://schemas.openxmlformats.org/officeDocument/2006/math">
                      <m:r>
                        <a:rPr lang="en-SG" sz="2000" b="1" i="1" smtClean="0">
                          <a:solidFill>
                            <a:schemeClr val="accent5"/>
                          </a:solidFill>
                          <a:latin typeface="Cambria Math" panose="02040503050406030204" pitchFamily="18" charset="0"/>
                          <a:ea typeface="Klee One"/>
                          <a:cs typeface="Klee One"/>
                        </a:rPr>
                        <m:t>𝒙</m:t>
                      </m:r>
                      <m:r>
                        <a:rPr lang="en-SG" sz="2000" b="1" i="1" smtClean="0">
                          <a:solidFill>
                            <a:schemeClr val="accent5"/>
                          </a:solidFill>
                          <a:latin typeface="Cambria Math" panose="02040503050406030204" pitchFamily="18" charset="0"/>
                          <a:ea typeface="Klee One"/>
                          <a:cs typeface="Klee One"/>
                        </a:rPr>
                        <m:t>′=</m:t>
                      </m:r>
                      <m:r>
                        <a:rPr lang="en-SG" sz="2000" b="1" i="0" smtClean="0">
                          <a:solidFill>
                            <a:schemeClr val="accent5"/>
                          </a:solidFill>
                          <a:latin typeface="Cambria Math" panose="02040503050406030204" pitchFamily="18" charset="0"/>
                          <a:ea typeface="Klee One"/>
                          <a:cs typeface="Klee One"/>
                        </a:rPr>
                        <m:t>𝐥𝐧</m:t>
                      </m:r>
                      <m:d>
                        <m:dPr>
                          <m:ctrlPr>
                            <a:rPr lang="en-SG" sz="2000" b="1" i="1" smtClean="0">
                              <a:solidFill>
                                <a:schemeClr val="accent5"/>
                              </a:solidFill>
                              <a:latin typeface="Cambria Math" panose="02040503050406030204" pitchFamily="18" charset="0"/>
                              <a:ea typeface="Klee One"/>
                              <a:cs typeface="Klee One"/>
                            </a:rPr>
                          </m:ctrlPr>
                        </m:dPr>
                        <m:e>
                          <m:r>
                            <a:rPr lang="en-SG" sz="2000" b="1" i="1" smtClean="0">
                              <a:solidFill>
                                <a:schemeClr val="accent5"/>
                              </a:solidFill>
                              <a:latin typeface="Cambria Math" panose="02040503050406030204" pitchFamily="18" charset="0"/>
                              <a:ea typeface="Klee One"/>
                              <a:cs typeface="Klee One"/>
                            </a:rPr>
                            <m:t>𝒙</m:t>
                          </m:r>
                          <m:r>
                            <a:rPr lang="en-SG" sz="2000" b="1" i="1" smtClean="0">
                              <a:solidFill>
                                <a:schemeClr val="accent5"/>
                              </a:solidFill>
                              <a:latin typeface="Cambria Math" panose="02040503050406030204" pitchFamily="18" charset="0"/>
                              <a:ea typeface="Klee One"/>
                              <a:cs typeface="Klee One"/>
                            </a:rPr>
                            <m:t>+</m:t>
                          </m:r>
                          <m:r>
                            <a:rPr lang="en-SG" sz="2000" b="1" i="1" smtClean="0">
                              <a:solidFill>
                                <a:schemeClr val="accent5"/>
                              </a:solidFill>
                              <a:latin typeface="Cambria Math" panose="02040503050406030204" pitchFamily="18" charset="0"/>
                              <a:ea typeface="Klee One"/>
                              <a:cs typeface="Klee One"/>
                            </a:rPr>
                            <m:t>𝟏</m:t>
                          </m:r>
                        </m:e>
                      </m:d>
                    </m:oMath>
                  </m:oMathPara>
                </a14:m>
                <a:endParaRPr lang="en-US" sz="2000" b="1">
                  <a:solidFill>
                    <a:schemeClr val="accent5"/>
                  </a:solidFill>
                  <a:latin typeface="Klee One"/>
                  <a:ea typeface="Klee One"/>
                  <a:cs typeface="Klee One"/>
                </a:endParaRPr>
              </a:p>
            </p:txBody>
          </p:sp>
        </mc:Choice>
        <mc:Fallback xmlns="">
          <p:sp>
            <p:nvSpPr>
              <p:cNvPr id="1135" name="Google Shape;1135;p58"/>
              <p:cNvSpPr txBox="1">
                <a:spLocks noRot="1" noChangeAspect="1" noMove="1" noResize="1" noEditPoints="1" noAdjustHandles="1" noChangeArrowheads="1" noChangeShapeType="1" noTextEdit="1"/>
              </p:cNvSpPr>
              <p:nvPr/>
            </p:nvSpPr>
            <p:spPr>
              <a:xfrm>
                <a:off x="819150" y="1575550"/>
                <a:ext cx="2580824" cy="492600"/>
              </a:xfrm>
              <a:prstGeom prst="rect">
                <a:avLst/>
              </a:prstGeom>
              <a:blipFill>
                <a:blip r:embed="rId5"/>
                <a:stretch>
                  <a:fillRect/>
                </a:stretch>
              </a:blipFill>
              <a:ln>
                <a:noFill/>
              </a:ln>
            </p:spPr>
            <p:txBody>
              <a:bodyPr/>
              <a:lstStyle/>
              <a:p>
                <a:r>
                  <a:rPr lang="en-SG">
                    <a:noFill/>
                  </a:rPr>
                  <a:t> </a:t>
                </a:r>
              </a:p>
            </p:txBody>
          </p:sp>
        </mc:Fallback>
      </mc:AlternateContent>
      <p:sp>
        <p:nvSpPr>
          <p:cNvPr id="1136" name="Google Shape;1136;p58"/>
          <p:cNvSpPr/>
          <p:nvPr/>
        </p:nvSpPr>
        <p:spPr>
          <a:xfrm rot="-5400000" flipH="1">
            <a:off x="2667350" y="1819450"/>
            <a:ext cx="1069200" cy="1074000"/>
          </a:xfrm>
          <a:prstGeom prst="bentArrow">
            <a:avLst>
              <a:gd name="adj1" fmla="val 16098"/>
              <a:gd name="adj2" fmla="val 25000"/>
              <a:gd name="adj3" fmla="val 25000"/>
              <a:gd name="adj4" fmla="val 43750"/>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33"/>
                                        </p:tgtEl>
                                        <p:attrNameLst>
                                          <p:attrName>style.visibility</p:attrName>
                                        </p:attrNameLst>
                                      </p:cBhvr>
                                      <p:to>
                                        <p:strVal val="visible"/>
                                      </p:to>
                                    </p:set>
                                    <p:animEffect transition="in" filter="fade">
                                      <p:cBhvr>
                                        <p:cTn id="7" dur="1000"/>
                                        <p:tgtEl>
                                          <p:spTgt spid="113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136"/>
                                        </p:tgtEl>
                                        <p:attrNameLst>
                                          <p:attrName>style.visibility</p:attrName>
                                        </p:attrNameLst>
                                      </p:cBhvr>
                                      <p:to>
                                        <p:strVal val="visible"/>
                                      </p:to>
                                    </p:set>
                                  </p:childTnLst>
                                </p:cTn>
                              </p:par>
                              <p:par>
                                <p:cTn id="12" presetID="10" presetClass="entr" presetSubtype="0" fill="hold" nodeType="withEffect">
                                  <p:stCondLst>
                                    <p:cond delay="0"/>
                                  </p:stCondLst>
                                  <p:childTnLst>
                                    <p:set>
                                      <p:cBhvr>
                                        <p:cTn id="13" dur="1" fill="hold">
                                          <p:stCondLst>
                                            <p:cond delay="0"/>
                                          </p:stCondLst>
                                        </p:cTn>
                                        <p:tgtEl>
                                          <p:spTgt spid="1135"/>
                                        </p:tgtEl>
                                        <p:attrNameLst>
                                          <p:attrName>style.visibility</p:attrName>
                                        </p:attrNameLst>
                                      </p:cBhvr>
                                      <p:to>
                                        <p:strVal val="visible"/>
                                      </p:to>
                                    </p:set>
                                    <p:animEffect transition="in" filter="fade">
                                      <p:cBhvr>
                                        <p:cTn id="14" dur="1000"/>
                                        <p:tgtEl>
                                          <p:spTgt spid="1135"/>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1134"/>
                                        </p:tgtEl>
                                        <p:attrNameLst>
                                          <p:attrName>style.visibility</p:attrName>
                                        </p:attrNameLst>
                                      </p:cBhvr>
                                      <p:to>
                                        <p:strVal val="visible"/>
                                      </p:to>
                                    </p:set>
                                    <p:animEffect transition="in" filter="fade">
                                      <p:cBhvr>
                                        <p:cTn id="18" dur="1000"/>
                                        <p:tgtEl>
                                          <p:spTgt spid="1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0"/>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141" name="Google Shape;1141;p59"/>
              <p:cNvSpPr txBox="1">
                <a:spLocks noGrp="1"/>
              </p:cNvSpPr>
              <p:nvPr>
                <p:ph type="body" idx="1"/>
              </p:nvPr>
            </p:nvSpPr>
            <p:spPr>
              <a:xfrm>
                <a:off x="618825" y="1355325"/>
                <a:ext cx="8277600" cy="3520590"/>
              </a:xfrm>
              <a:prstGeom prst="rect">
                <a:avLst/>
              </a:prstGeom>
              <a:ln>
                <a:noFill/>
              </a:ln>
            </p:spPr>
            <p:txBody>
              <a:bodyPr spcFirstLastPara="1" wrap="square" lIns="91425" tIns="91425" rIns="91425" bIns="91425" anchor="t" anchorCtr="0">
                <a:noAutofit/>
              </a:bodyPr>
              <a:lstStyle/>
              <a:p>
                <a:pPr marL="457200" lvl="0" indent="-336550" algn="l" rtl="0">
                  <a:lnSpc>
                    <a:spcPct val="150000"/>
                  </a:lnSpc>
                  <a:spcBef>
                    <a:spcPts val="0"/>
                  </a:spcBef>
                  <a:spcAft>
                    <a:spcPts val="0"/>
                  </a:spcAft>
                  <a:buSzPts val="1700"/>
                  <a:buFont typeface="Maven Pro Medium"/>
                  <a:buChar char="●"/>
                </a:pPr>
                <a:r>
                  <a:rPr lang="en-SG" sz="2200" b="1">
                    <a:latin typeface="Maven Pro Medium"/>
                    <a:ea typeface="Maven Pro Medium"/>
                    <a:cs typeface="Maven Pro Medium"/>
                    <a:sym typeface="Maven Pro Medium"/>
                  </a:rPr>
                  <a:t>Many models are sensitive to the </a:t>
                </a:r>
                <a:r>
                  <a:rPr lang="en-SG" sz="2200" b="1">
                    <a:solidFill>
                      <a:schemeClr val="accent5"/>
                    </a:solidFill>
                    <a:latin typeface="Maven Pro Medium"/>
                    <a:ea typeface="Maven Pro Medium"/>
                    <a:cs typeface="Maven Pro Medium"/>
                    <a:sym typeface="Maven Pro Medium"/>
                  </a:rPr>
                  <a:t>scale</a:t>
                </a:r>
                <a:r>
                  <a:rPr lang="en-SG" sz="2200" b="1">
                    <a:latin typeface="Maven Pro Medium"/>
                    <a:ea typeface="Maven Pro Medium"/>
                    <a:cs typeface="Maven Pro Medium"/>
                    <a:sym typeface="Maven Pro Medium"/>
                  </a:rPr>
                  <a:t> of input features.</a:t>
                </a:r>
              </a:p>
              <a:p>
                <a:pPr marL="457200" lvl="0" indent="-336550" algn="l" rtl="0">
                  <a:lnSpc>
                    <a:spcPct val="150000"/>
                  </a:lnSpc>
                  <a:spcBef>
                    <a:spcPts val="0"/>
                  </a:spcBef>
                  <a:spcAft>
                    <a:spcPts val="0"/>
                  </a:spcAft>
                  <a:buSzPts val="1700"/>
                  <a:buFont typeface="Maven Pro Medium"/>
                  <a:buChar char="●"/>
                </a:pPr>
                <a:r>
                  <a:rPr lang="en-SG" sz="2200" b="1">
                    <a:latin typeface="Maven Pro Medium"/>
                    <a:ea typeface="Maven Pro Medium"/>
                    <a:cs typeface="Maven Pro Medium"/>
                    <a:sym typeface="Maven Pro Medium"/>
                  </a:rPr>
                  <a:t>Two points: </a:t>
                </a:r>
                <a14:m>
                  <m:oMath xmlns:m="http://schemas.openxmlformats.org/officeDocument/2006/math">
                    <m:d>
                      <m:dPr>
                        <m:ctrlPr>
                          <a:rPr lang="ar-AE" sz="2200" b="1" i="1" dirty="0" smtClean="0">
                            <a:latin typeface="Cambria Math" panose="02040503050406030204" pitchFamily="18" charset="0"/>
                            <a:ea typeface="Klee One"/>
                            <a:cs typeface="Klee One"/>
                            <a:sym typeface="Klee One"/>
                          </a:rPr>
                        </m:ctrlPr>
                      </m:dPr>
                      <m:e>
                        <m:r>
                          <a:rPr lang="ar-AE" sz="2200" b="1" i="1" dirty="0" smtClean="0">
                            <a:latin typeface="Cambria Math" panose="02040503050406030204" pitchFamily="18" charset="0"/>
                            <a:ea typeface="Klee One"/>
                            <a:cs typeface="Klee One"/>
                            <a:sym typeface="Klee One"/>
                          </a:rPr>
                          <m:t>𝟎</m:t>
                        </m:r>
                        <m:r>
                          <a:rPr lang="ar-AE" sz="2200" b="1" i="1" dirty="0" smtClean="0">
                            <a:latin typeface="Cambria Math" panose="02040503050406030204" pitchFamily="18" charset="0"/>
                            <a:ea typeface="Klee One"/>
                            <a:cs typeface="Klee One"/>
                            <a:sym typeface="Klee One"/>
                          </a:rPr>
                          <m:t>, </m:t>
                        </m:r>
                        <m:r>
                          <a:rPr lang="ar-AE" sz="2200" b="1" i="1" dirty="0" smtClean="0">
                            <a:latin typeface="Cambria Math" panose="02040503050406030204" pitchFamily="18" charset="0"/>
                            <a:ea typeface="Klee One"/>
                            <a:cs typeface="Klee One"/>
                            <a:sym typeface="Klee One"/>
                          </a:rPr>
                          <m:t>𝟎</m:t>
                        </m:r>
                      </m:e>
                    </m:d>
                    <m:r>
                      <a:rPr lang="ar-AE" sz="2200" b="1" i="1" dirty="0" smtClean="0">
                        <a:latin typeface="Cambria Math" panose="02040503050406030204" pitchFamily="18" charset="0"/>
                        <a:ea typeface="Klee One"/>
                        <a:cs typeface="Klee One"/>
                        <a:sym typeface="Klee One"/>
                      </a:rPr>
                      <m:t>, </m:t>
                    </m:r>
                    <m:d>
                      <m:dPr>
                        <m:ctrlPr>
                          <a:rPr lang="ar-AE" sz="2200" b="1" i="1" dirty="0" smtClean="0">
                            <a:latin typeface="Cambria Math" panose="02040503050406030204" pitchFamily="18" charset="0"/>
                            <a:ea typeface="Klee One"/>
                            <a:cs typeface="Klee One"/>
                            <a:sym typeface="Klee One"/>
                          </a:rPr>
                        </m:ctrlPr>
                      </m:dPr>
                      <m:e>
                        <m:r>
                          <a:rPr lang="ar-AE" sz="2200" b="1" i="1" dirty="0" smtClean="0">
                            <a:latin typeface="Cambria Math" panose="02040503050406030204" pitchFamily="18" charset="0"/>
                            <a:ea typeface="Klee One"/>
                            <a:cs typeface="Klee One"/>
                            <a:sym typeface="Klee One"/>
                          </a:rPr>
                          <m:t>𝟏</m:t>
                        </m:r>
                        <m:r>
                          <a:rPr lang="ar-AE" sz="2200" b="1" i="1" dirty="0" smtClean="0">
                            <a:latin typeface="Cambria Math" panose="02040503050406030204" pitchFamily="18" charset="0"/>
                            <a:ea typeface="Klee One"/>
                            <a:cs typeface="Klee One"/>
                            <a:sym typeface="Klee One"/>
                          </a:rPr>
                          <m:t>, </m:t>
                        </m:r>
                        <m:r>
                          <a:rPr lang="ar-AE" sz="2200" b="1" i="1" dirty="0" smtClean="0">
                            <a:latin typeface="Cambria Math" panose="02040503050406030204" pitchFamily="18" charset="0"/>
                            <a:ea typeface="Klee One"/>
                            <a:cs typeface="Klee One"/>
                            <a:sym typeface="Klee One"/>
                          </a:rPr>
                          <m:t>𝟏𝟎𝟎𝟎</m:t>
                        </m:r>
                      </m:e>
                    </m:d>
                  </m:oMath>
                </a14:m>
                <a:endParaRPr lang="ar-AE" sz="2200" b="1">
                  <a:latin typeface="Klee One"/>
                  <a:ea typeface="Klee One"/>
                  <a:cs typeface="Klee One"/>
                  <a:sym typeface="Klee One"/>
                </a:endParaRPr>
              </a:p>
              <a:p>
                <a:pPr marL="457200" lvl="0" indent="-336550" algn="l" rtl="0">
                  <a:lnSpc>
                    <a:spcPct val="150000"/>
                  </a:lnSpc>
                  <a:spcBef>
                    <a:spcPts val="0"/>
                  </a:spcBef>
                  <a:spcAft>
                    <a:spcPts val="0"/>
                  </a:spcAft>
                  <a:buSzPts val="1700"/>
                  <a:buFont typeface="Maven Pro Medium"/>
                  <a:buChar char="●"/>
                </a:pPr>
                <a:r>
                  <a:rPr lang="en-SG" sz="2200" b="1">
                    <a:latin typeface="Maven Pro Medium"/>
                    <a:ea typeface="Maven Pro Medium"/>
                    <a:cs typeface="Maven Pro Medium"/>
                    <a:sym typeface="Maven Pro Medium"/>
                  </a:rPr>
                  <a:t>The main contributor to the distance is </a:t>
                </a:r>
                <a14:m>
                  <m:oMath xmlns:m="http://schemas.openxmlformats.org/officeDocument/2006/math">
                    <m:r>
                      <a:rPr lang="en-SG" sz="2200" b="1" i="1" dirty="0" smtClean="0">
                        <a:latin typeface="Cambria Math" panose="02040503050406030204" pitchFamily="18" charset="0"/>
                        <a:ea typeface="Klee One"/>
                        <a:cs typeface="Klee One"/>
                        <a:sym typeface="Klee One"/>
                      </a:rPr>
                      <m:t>𝒚</m:t>
                    </m:r>
                  </m:oMath>
                </a14:m>
                <a:r>
                  <a:rPr lang="en-SG" sz="2200" b="1">
                    <a:latin typeface="Klee One"/>
                    <a:ea typeface="Klee One"/>
                    <a:cs typeface="Klee One"/>
                    <a:sym typeface="Klee One"/>
                  </a:rPr>
                  <a:t>.</a:t>
                </a:r>
              </a:p>
              <a:p>
                <a:pPr marL="457200" lvl="0" indent="-336550" algn="l" rtl="0">
                  <a:lnSpc>
                    <a:spcPct val="150000"/>
                  </a:lnSpc>
                  <a:spcBef>
                    <a:spcPts val="0"/>
                  </a:spcBef>
                  <a:spcAft>
                    <a:spcPts val="0"/>
                  </a:spcAft>
                  <a:buSzPts val="1700"/>
                  <a:buFont typeface="Maven Pro Medium"/>
                  <a:buChar char="●"/>
                </a:pPr>
                <a:r>
                  <a:rPr lang="en-SG" sz="2200" b="1">
                    <a:latin typeface="Maven Pro Medium"/>
                    <a:ea typeface="Maven Pro Medium"/>
                    <a:cs typeface="Maven Pro Medium"/>
                    <a:sym typeface="Maven Pro Medium"/>
                  </a:rPr>
                  <a:t>Ensure </a:t>
                </a:r>
                <a:r>
                  <a:rPr lang="en-SG" sz="2200" b="1">
                    <a:solidFill>
                      <a:schemeClr val="accent5"/>
                    </a:solidFill>
                    <a:latin typeface="Maven Pro Medium"/>
                    <a:ea typeface="Maven Pro Medium"/>
                    <a:cs typeface="Maven Pro Medium"/>
                    <a:sym typeface="Maven Pro Medium"/>
                  </a:rPr>
                  <a:t>fair feature weighting</a:t>
                </a:r>
                <a:r>
                  <a:rPr lang="en-SG" sz="2200" b="1">
                    <a:latin typeface="Maven Pro Medium"/>
                    <a:ea typeface="Maven Pro Medium"/>
                    <a:cs typeface="Maven Pro Medium"/>
                    <a:sym typeface="Maven Pro Medium"/>
                  </a:rPr>
                  <a:t>. </a:t>
                </a:r>
              </a:p>
              <a:p>
                <a:pPr marL="457200" lvl="0" indent="-336550" algn="l" rtl="0">
                  <a:lnSpc>
                    <a:spcPct val="150000"/>
                  </a:lnSpc>
                  <a:spcBef>
                    <a:spcPts val="0"/>
                  </a:spcBef>
                  <a:spcAft>
                    <a:spcPts val="0"/>
                  </a:spcAft>
                  <a:buSzPts val="1700"/>
                  <a:buFont typeface="Maven Pro Medium"/>
                  <a:buChar char="●"/>
                </a:pPr>
                <a14:m>
                  <m:oMath xmlns:m="http://schemas.openxmlformats.org/officeDocument/2006/math">
                    <m:sSup>
                      <m:sSupPr>
                        <m:ctrlPr>
                          <a:rPr lang="en-SG" sz="2200" b="1" i="1" smtClean="0">
                            <a:latin typeface="Cambria Math" panose="02040503050406030204" pitchFamily="18" charset="0"/>
                            <a:ea typeface="Maven Pro Medium"/>
                            <a:cs typeface="Maven Pro Medium"/>
                            <a:sym typeface="Maven Pro Medium"/>
                          </a:rPr>
                        </m:ctrlPr>
                      </m:sSupPr>
                      <m:e>
                        <m:r>
                          <a:rPr lang="en-SG" sz="2200" b="1" i="1" smtClean="0">
                            <a:latin typeface="Cambria Math" panose="02040503050406030204" pitchFamily="18" charset="0"/>
                            <a:ea typeface="Maven Pro Medium"/>
                            <a:cs typeface="Maven Pro Medium"/>
                            <a:sym typeface="Maven Pro Medium"/>
                          </a:rPr>
                          <m:t>𝒙</m:t>
                        </m:r>
                      </m:e>
                      <m:sup>
                        <m:r>
                          <a:rPr lang="en-SG" sz="2200" b="1" i="1" smtClean="0">
                            <a:latin typeface="Cambria Math" panose="02040503050406030204" pitchFamily="18" charset="0"/>
                            <a:ea typeface="Maven Pro Medium"/>
                            <a:cs typeface="Maven Pro Medium"/>
                            <a:sym typeface="Maven Pro Medium"/>
                          </a:rPr>
                          <m:t>′</m:t>
                        </m:r>
                      </m:sup>
                    </m:sSup>
                    <m:r>
                      <a:rPr lang="en-SG" sz="2200" b="1" i="1" smtClean="0">
                        <a:latin typeface="Cambria Math" panose="02040503050406030204" pitchFamily="18" charset="0"/>
                        <a:ea typeface="Maven Pro Medium"/>
                        <a:cs typeface="Maven Pro Medium"/>
                        <a:sym typeface="Maven Pro Medium"/>
                      </a:rPr>
                      <m:t>=</m:t>
                    </m:r>
                    <m:f>
                      <m:fPr>
                        <m:ctrlPr>
                          <a:rPr lang="en-SG" sz="2200" b="1" i="1" smtClean="0">
                            <a:latin typeface="Cambria Math" panose="02040503050406030204" pitchFamily="18" charset="0"/>
                            <a:ea typeface="Maven Pro Medium"/>
                            <a:cs typeface="Maven Pro Medium"/>
                            <a:sym typeface="Maven Pro Medium"/>
                          </a:rPr>
                        </m:ctrlPr>
                      </m:fPr>
                      <m:num>
                        <m:r>
                          <a:rPr lang="en-SG" sz="2200" b="1" i="1" smtClean="0">
                            <a:latin typeface="Cambria Math" panose="02040503050406030204" pitchFamily="18" charset="0"/>
                            <a:ea typeface="Maven Pro Medium"/>
                            <a:cs typeface="Maven Pro Medium"/>
                            <a:sym typeface="Maven Pro Medium"/>
                          </a:rPr>
                          <m:t>𝒙</m:t>
                        </m:r>
                        <m:r>
                          <a:rPr lang="en-SG" sz="2200" b="1" i="1" smtClean="0">
                            <a:latin typeface="Cambria Math" panose="02040503050406030204" pitchFamily="18" charset="0"/>
                            <a:ea typeface="Maven Pro Medium"/>
                            <a:cs typeface="Maven Pro Medium"/>
                            <a:sym typeface="Maven Pro Medium"/>
                          </a:rPr>
                          <m:t>−</m:t>
                        </m:r>
                        <m:acc>
                          <m:accPr>
                            <m:chr m:val="̅"/>
                            <m:ctrlPr>
                              <a:rPr lang="en-SG" sz="2200" b="1" i="1" smtClean="0">
                                <a:latin typeface="Cambria Math" panose="02040503050406030204" pitchFamily="18" charset="0"/>
                                <a:ea typeface="Maven Pro Medium"/>
                                <a:cs typeface="Maven Pro Medium"/>
                                <a:sym typeface="Maven Pro Medium"/>
                              </a:rPr>
                            </m:ctrlPr>
                          </m:accPr>
                          <m:e>
                            <m:r>
                              <a:rPr lang="en-SG" sz="2200" b="1" i="1" smtClean="0">
                                <a:latin typeface="Cambria Math" panose="02040503050406030204" pitchFamily="18" charset="0"/>
                                <a:ea typeface="Maven Pro Medium"/>
                                <a:cs typeface="Maven Pro Medium"/>
                                <a:sym typeface="Maven Pro Medium"/>
                              </a:rPr>
                              <m:t>𝒙</m:t>
                            </m:r>
                          </m:e>
                        </m:acc>
                      </m:num>
                      <m:den>
                        <m:r>
                          <a:rPr lang="en-SG" sz="2200" b="1" i="1" smtClean="0">
                            <a:latin typeface="Cambria Math" panose="02040503050406030204" pitchFamily="18" charset="0"/>
                            <a:ea typeface="Maven Pro Medium"/>
                            <a:cs typeface="Maven Pro Medium"/>
                            <a:sym typeface="Maven Pro Medium"/>
                          </a:rPr>
                          <m:t>𝝈</m:t>
                        </m:r>
                      </m:den>
                    </m:f>
                  </m:oMath>
                </a14:m>
                <a:r>
                  <a:rPr lang="en-SG" sz="2200" b="1">
                    <a:latin typeface="Maven Pro Medium"/>
                    <a:ea typeface="Maven Pro Medium"/>
                    <a:cs typeface="Maven Pro Medium"/>
                    <a:sym typeface="Maven Pro Medium"/>
                  </a:rPr>
                  <a:t>, where </a:t>
                </a:r>
                <a14:m>
                  <m:oMath xmlns:m="http://schemas.openxmlformats.org/officeDocument/2006/math">
                    <m:r>
                      <a:rPr lang="en-SG" sz="2200" b="1" i="1" smtClean="0">
                        <a:latin typeface="Cambria Math" panose="02040503050406030204" pitchFamily="18" charset="0"/>
                        <a:ea typeface="Maven Pro Medium"/>
                        <a:cs typeface="Maven Pro Medium"/>
                        <a:sym typeface="Maven Pro Medium"/>
                      </a:rPr>
                      <m:t>𝝈</m:t>
                    </m:r>
                  </m:oMath>
                </a14:m>
                <a:r>
                  <a:rPr lang="en-SG" sz="2200" b="1">
                    <a:latin typeface="Maven Pro Medium"/>
                    <a:ea typeface="Maven Pro Medium"/>
                    <a:cs typeface="Maven Pro Medium"/>
                    <a:sym typeface="Maven Pro Medium"/>
                  </a:rPr>
                  <a:t> is the distance deviation of </a:t>
                </a:r>
                <a14:m>
                  <m:oMath xmlns:m="http://schemas.openxmlformats.org/officeDocument/2006/math">
                    <m:r>
                      <a:rPr lang="en-SG" sz="2200" b="1" i="1" dirty="0" smtClean="0">
                        <a:latin typeface="Cambria Math" panose="02040503050406030204" pitchFamily="18" charset="0"/>
                        <a:ea typeface="Klee One"/>
                        <a:cs typeface="Klee One"/>
                        <a:sym typeface="Klee One"/>
                      </a:rPr>
                      <m:t>𝒙</m:t>
                    </m:r>
                  </m:oMath>
                </a14:m>
                <a:r>
                  <a:rPr lang="en-SG" sz="2200" b="1">
                    <a:latin typeface="Maven Pro Medium"/>
                    <a:ea typeface="Maven Pro Medium"/>
                    <a:cs typeface="Maven Pro Medium"/>
                    <a:sym typeface="Maven Pro Medium"/>
                  </a:rPr>
                  <a:t>.</a:t>
                </a:r>
                <a:endParaRPr sz="2200" b="1">
                  <a:latin typeface="Maven Pro Medium"/>
                  <a:ea typeface="Maven Pro Medium"/>
                  <a:cs typeface="Maven Pro Medium"/>
                  <a:sym typeface="Maven Pro Medium"/>
                </a:endParaRPr>
              </a:p>
            </p:txBody>
          </p:sp>
        </mc:Choice>
        <mc:Fallback xmlns="">
          <p:sp>
            <p:nvSpPr>
              <p:cNvPr id="1141" name="Google Shape;1141;p59"/>
              <p:cNvSpPr txBox="1">
                <a:spLocks noGrp="1" noRot="1" noChangeAspect="1" noMove="1" noResize="1" noEditPoints="1" noAdjustHandles="1" noChangeArrowheads="1" noChangeShapeType="1" noTextEdit="1"/>
              </p:cNvSpPr>
              <p:nvPr>
                <p:ph type="body" idx="1"/>
              </p:nvPr>
            </p:nvSpPr>
            <p:spPr>
              <a:xfrm>
                <a:off x="618825" y="1355325"/>
                <a:ext cx="8277600" cy="3520590"/>
              </a:xfrm>
              <a:prstGeom prst="rect">
                <a:avLst/>
              </a:prstGeom>
              <a:blipFill>
                <a:blip r:embed="rId3"/>
                <a:stretch>
                  <a:fillRect/>
                </a:stretch>
              </a:blipFill>
              <a:ln>
                <a:noFill/>
              </a:ln>
            </p:spPr>
            <p:txBody>
              <a:bodyPr/>
              <a:lstStyle/>
              <a:p>
                <a:r>
                  <a:rPr lang="en-SG">
                    <a:noFill/>
                  </a:rPr>
                  <a:t> </a:t>
                </a:r>
              </a:p>
            </p:txBody>
          </p:sp>
        </mc:Fallback>
      </mc:AlternateContent>
      <p:sp>
        <p:nvSpPr>
          <p:cNvPr id="1142" name="Google Shape;1142;p59"/>
          <p:cNvSpPr txBox="1">
            <a:spLocks noGrp="1"/>
          </p:cNvSpPr>
          <p:nvPr>
            <p:ph type="ctrTitle"/>
          </p:nvPr>
        </p:nvSpPr>
        <p:spPr>
          <a:xfrm>
            <a:off x="618825" y="487875"/>
            <a:ext cx="4924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Data Normalization</a:t>
            </a:r>
            <a:endParaRPr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41"/>
                                        </p:tgtEl>
                                        <p:attrNameLst>
                                          <p:attrName>style.visibility</p:attrName>
                                        </p:attrNameLst>
                                      </p:cBhvr>
                                      <p:to>
                                        <p:strVal val="visible"/>
                                      </p:to>
                                    </p:set>
                                    <p:animEffect transition="in" filter="fade">
                                      <p:cBhvr>
                                        <p:cTn id="7" dur="1000"/>
                                        <p:tgtEl>
                                          <p:spTgt spid="1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p60"/>
          <p:cNvSpPr txBox="1">
            <a:spLocks noGrp="1"/>
          </p:cNvSpPr>
          <p:nvPr>
            <p:ph type="ctrTitle"/>
          </p:nvPr>
        </p:nvSpPr>
        <p:spPr>
          <a:xfrm>
            <a:off x="618825" y="411675"/>
            <a:ext cx="3734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Outliers Removal</a:t>
            </a:r>
            <a:endParaRPr b="1"/>
          </a:p>
        </p:txBody>
      </p:sp>
      <p:pic>
        <p:nvPicPr>
          <p:cNvPr id="1150" name="Google Shape;1150;p60"/>
          <p:cNvPicPr preferRelativeResize="0"/>
          <p:nvPr/>
        </p:nvPicPr>
        <p:blipFill>
          <a:blip r:embed="rId3">
            <a:alphaModFix/>
          </a:blip>
          <a:stretch>
            <a:fillRect/>
          </a:stretch>
        </p:blipFill>
        <p:spPr>
          <a:xfrm>
            <a:off x="1414500" y="1293775"/>
            <a:ext cx="6315000" cy="2881200"/>
          </a:xfrm>
          <a:prstGeom prst="roundRect">
            <a:avLst>
              <a:gd name="adj" fmla="val 1723"/>
            </a:avLst>
          </a:prstGeom>
          <a:noFill/>
          <a:ln w="19050" cap="flat" cmpd="sng">
            <a:solidFill>
              <a:schemeClr val="dk1"/>
            </a:solidFill>
            <a:prstDash val="solid"/>
            <a:round/>
            <a:headEnd type="none" w="sm" len="sm"/>
            <a:tailEnd type="none" w="sm" len="sm"/>
          </a:ln>
        </p:spPr>
      </p:pic>
      <p:grpSp>
        <p:nvGrpSpPr>
          <p:cNvPr id="1151" name="Google Shape;1151;p60"/>
          <p:cNvGrpSpPr/>
          <p:nvPr/>
        </p:nvGrpSpPr>
        <p:grpSpPr>
          <a:xfrm>
            <a:off x="3591304" y="294500"/>
            <a:ext cx="667772" cy="694843"/>
            <a:chOff x="6421399" y="2308227"/>
            <a:chExt cx="263567" cy="317614"/>
          </a:xfrm>
        </p:grpSpPr>
        <p:sp>
          <p:nvSpPr>
            <p:cNvPr id="1152" name="Google Shape;1152;p6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50"/>
                                        </p:tgtEl>
                                        <p:attrNameLst>
                                          <p:attrName>style.visibility</p:attrName>
                                        </p:attrNameLst>
                                      </p:cBhvr>
                                      <p:to>
                                        <p:strVal val="visible"/>
                                      </p:to>
                                    </p:set>
                                    <p:animEffect transition="in" filter="fade">
                                      <p:cBhvr>
                                        <p:cTn id="7" dur="1000"/>
                                        <p:tgtEl>
                                          <p:spTgt spid="1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59"/>
        <p:cNvGrpSpPr/>
        <p:nvPr/>
      </p:nvGrpSpPr>
      <p:grpSpPr>
        <a:xfrm>
          <a:off x="0" y="0"/>
          <a:ext cx="0" cy="0"/>
          <a:chOff x="0" y="0"/>
          <a:chExt cx="0" cy="0"/>
        </a:xfrm>
      </p:grpSpPr>
      <p:sp>
        <p:nvSpPr>
          <p:cNvPr id="1160" name="Google Shape;1160;p61"/>
          <p:cNvSpPr txBox="1">
            <a:spLocks noGrp="1"/>
          </p:cNvSpPr>
          <p:nvPr>
            <p:ph type="ctrTitle"/>
          </p:nvPr>
        </p:nvSpPr>
        <p:spPr>
          <a:xfrm>
            <a:off x="768525" y="1898725"/>
            <a:ext cx="5556900" cy="102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a:t>Machine Learning</a:t>
            </a:r>
            <a:endParaRPr sz="4200"/>
          </a:p>
        </p:txBody>
      </p:sp>
      <p:sp>
        <p:nvSpPr>
          <p:cNvPr id="1161" name="Google Shape;1161;p61"/>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1"/>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03</a:t>
            </a:r>
            <a:endParaRPr>
              <a:solidFill>
                <a:schemeClr val="dk2"/>
              </a:solidFill>
            </a:endParaRPr>
          </a:p>
        </p:txBody>
      </p:sp>
      <p:sp>
        <p:nvSpPr>
          <p:cNvPr id="1163" name="Google Shape;1163;p61"/>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1"/>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5" name="Google Shape;1165;p61"/>
          <p:cNvCxnSpPr>
            <a:stCxn id="1161"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grpSp>
        <p:nvGrpSpPr>
          <p:cNvPr id="1166" name="Google Shape;1166;p61"/>
          <p:cNvGrpSpPr/>
          <p:nvPr/>
        </p:nvGrpSpPr>
        <p:grpSpPr>
          <a:xfrm>
            <a:off x="4204314" y="2877470"/>
            <a:ext cx="1363781" cy="978010"/>
            <a:chOff x="6639652" y="4323777"/>
            <a:chExt cx="426315" cy="332826"/>
          </a:xfrm>
        </p:grpSpPr>
        <p:sp>
          <p:nvSpPr>
            <p:cNvPr id="1167" name="Google Shape;1167;p6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62"/>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Machine Learning</a:t>
            </a:r>
            <a:endParaRPr b="1"/>
          </a:p>
        </p:txBody>
      </p:sp>
      <p:grpSp>
        <p:nvGrpSpPr>
          <p:cNvPr id="1182" name="Google Shape;1182;p62"/>
          <p:cNvGrpSpPr/>
          <p:nvPr/>
        </p:nvGrpSpPr>
        <p:grpSpPr>
          <a:xfrm>
            <a:off x="1247733" y="1172270"/>
            <a:ext cx="6886097" cy="858256"/>
            <a:chOff x="4403548" y="2468674"/>
            <a:chExt cx="821544" cy="167425"/>
          </a:xfrm>
        </p:grpSpPr>
        <p:sp>
          <p:nvSpPr>
            <p:cNvPr id="1183" name="Google Shape;1183;p62"/>
            <p:cNvSpPr/>
            <p:nvPr/>
          </p:nvSpPr>
          <p:spPr>
            <a:xfrm>
              <a:off x="4403548" y="2468674"/>
              <a:ext cx="194026"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latin typeface="Share Tech"/>
                  <a:ea typeface="Share Tech"/>
                  <a:cs typeface="Share Tech"/>
                  <a:sym typeface="Share Tech"/>
                </a:rPr>
                <a:t>Tree Based Algorithms</a:t>
              </a:r>
              <a:endParaRPr sz="2200">
                <a:solidFill>
                  <a:schemeClr val="accent5"/>
                </a:solidFill>
                <a:latin typeface="Share Tech"/>
                <a:ea typeface="Share Tech"/>
                <a:cs typeface="Share Tech"/>
                <a:sym typeface="Share Tech"/>
              </a:endParaRPr>
            </a:p>
          </p:txBody>
        </p:sp>
        <p:sp>
          <p:nvSpPr>
            <p:cNvPr id="1184" name="Google Shape;1184;p62"/>
            <p:cNvSpPr/>
            <p:nvPr/>
          </p:nvSpPr>
          <p:spPr>
            <a:xfrm>
              <a:off x="4597574" y="2468674"/>
              <a:ext cx="62751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 name="Google Shape;1185;p62"/>
          <p:cNvGrpSpPr/>
          <p:nvPr/>
        </p:nvGrpSpPr>
        <p:grpSpPr>
          <a:xfrm>
            <a:off x="1247663" y="3529222"/>
            <a:ext cx="6886283" cy="1359407"/>
            <a:chOff x="4411972" y="2468673"/>
            <a:chExt cx="751630" cy="191601"/>
          </a:xfrm>
        </p:grpSpPr>
        <p:sp>
          <p:nvSpPr>
            <p:cNvPr id="1186" name="Google Shape;1186;p62"/>
            <p:cNvSpPr/>
            <p:nvPr/>
          </p:nvSpPr>
          <p:spPr>
            <a:xfrm>
              <a:off x="4411972" y="2468673"/>
              <a:ext cx="191129" cy="191184"/>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latin typeface="Share Tech"/>
                  <a:ea typeface="Share Tech"/>
                  <a:cs typeface="Share Tech"/>
                  <a:sym typeface="Share Tech"/>
                </a:rPr>
                <a:t>Further Exploration</a:t>
              </a:r>
              <a:endParaRPr sz="2200">
                <a:solidFill>
                  <a:schemeClr val="accent5"/>
                </a:solidFill>
                <a:latin typeface="Share Tech"/>
                <a:ea typeface="Share Tech"/>
                <a:cs typeface="Share Tech"/>
                <a:sym typeface="Share Tech"/>
              </a:endParaRPr>
            </a:p>
          </p:txBody>
        </p:sp>
        <p:sp>
          <p:nvSpPr>
            <p:cNvPr id="1187" name="Google Shape;1187;p62"/>
            <p:cNvSpPr/>
            <p:nvPr/>
          </p:nvSpPr>
          <p:spPr>
            <a:xfrm>
              <a:off x="4591266" y="2469089"/>
              <a:ext cx="572335" cy="191184"/>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188" name="Google Shape;1188;p62"/>
          <p:cNvSpPr txBox="1"/>
          <p:nvPr/>
        </p:nvSpPr>
        <p:spPr>
          <a:xfrm>
            <a:off x="3590950" y="1238988"/>
            <a:ext cx="3733800" cy="7080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Classification Tree</a:t>
            </a:r>
            <a:endParaRPr lang="en-US" sz="17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Random Forest</a:t>
            </a:r>
            <a:endParaRPr sz="1700" b="1">
              <a:solidFill>
                <a:schemeClr val="lt1"/>
              </a:solidFill>
              <a:latin typeface="Maven Pro Medium"/>
              <a:ea typeface="Maven Pro Medium"/>
              <a:cs typeface="Maven Pro Medium"/>
              <a:sym typeface="Maven Pro Medium"/>
            </a:endParaRPr>
          </a:p>
        </p:txBody>
      </p:sp>
      <p:sp>
        <p:nvSpPr>
          <p:cNvPr id="1189" name="Google Shape;1189;p62"/>
          <p:cNvSpPr txBox="1"/>
          <p:nvPr/>
        </p:nvSpPr>
        <p:spPr>
          <a:xfrm>
            <a:off x="3590950" y="3548725"/>
            <a:ext cx="4219800" cy="12930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accent1"/>
              </a:buClr>
              <a:buSzPts val="1300"/>
              <a:buFont typeface="Maven Pro Medium"/>
              <a:buChar char="●"/>
            </a:pPr>
            <a:r>
              <a:rPr lang="fr-FR" sz="1800" b="1">
                <a:solidFill>
                  <a:schemeClr val="lt1"/>
                </a:solidFill>
                <a:latin typeface="Maven Pro Medium"/>
                <a:ea typeface="Maven Pro Medium"/>
                <a:cs typeface="Maven Pro Medium"/>
                <a:sym typeface="Maven Pro Medium"/>
              </a:rPr>
              <a:t>Cross Validation</a:t>
            </a:r>
            <a:endParaRPr lang="fr-FR" sz="18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fr-FR" sz="1800" b="1">
                <a:solidFill>
                  <a:schemeClr val="lt1"/>
                </a:solidFill>
                <a:latin typeface="Maven Pro Medium"/>
                <a:ea typeface="Maven Pro Medium"/>
                <a:cs typeface="Maven Pro Medium"/>
                <a:sym typeface="Maven Pro Medium"/>
              </a:rPr>
              <a:t>Support Vector Machines</a:t>
            </a:r>
            <a:endParaRPr lang="fr-FR" sz="18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fr-FR" sz="1800" b="1">
                <a:solidFill>
                  <a:schemeClr val="lt1"/>
                </a:solidFill>
                <a:latin typeface="Maven Pro Medium"/>
                <a:ea typeface="Maven Pro Medium"/>
                <a:cs typeface="Maven Pro Medium"/>
                <a:sym typeface="Maven Pro Medium"/>
              </a:rPr>
              <a:t>Principal component analysis</a:t>
            </a:r>
            <a:endParaRPr lang="fr-FR" sz="18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fr-FR" sz="1800" b="1">
                <a:solidFill>
                  <a:schemeClr val="lt1"/>
                </a:solidFill>
                <a:latin typeface="Maven Pro Medium"/>
                <a:ea typeface="Maven Pro Medium"/>
                <a:cs typeface="Maven Pro Medium"/>
                <a:sym typeface="Maven Pro Medium"/>
              </a:rPr>
              <a:t>Ensemble Vote model</a:t>
            </a:r>
          </a:p>
        </p:txBody>
      </p:sp>
      <p:grpSp>
        <p:nvGrpSpPr>
          <p:cNvPr id="1190" name="Google Shape;1190;p62"/>
          <p:cNvGrpSpPr/>
          <p:nvPr/>
        </p:nvGrpSpPr>
        <p:grpSpPr>
          <a:xfrm>
            <a:off x="1247758" y="2196493"/>
            <a:ext cx="6886097" cy="1169701"/>
            <a:chOff x="4403548" y="2468674"/>
            <a:chExt cx="821544" cy="167425"/>
          </a:xfrm>
        </p:grpSpPr>
        <p:sp>
          <p:nvSpPr>
            <p:cNvPr id="1191" name="Google Shape;1191;p62"/>
            <p:cNvSpPr/>
            <p:nvPr/>
          </p:nvSpPr>
          <p:spPr>
            <a:xfrm>
              <a:off x="4403548" y="2468674"/>
              <a:ext cx="194026"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latin typeface="Share Tech"/>
                  <a:ea typeface="Share Tech"/>
                  <a:cs typeface="Share Tech"/>
                  <a:sym typeface="Share Tech"/>
                </a:rPr>
                <a:t>Numerical Algorithms</a:t>
              </a:r>
              <a:endParaRPr sz="2200">
                <a:solidFill>
                  <a:schemeClr val="accent5"/>
                </a:solidFill>
                <a:latin typeface="Share Tech"/>
                <a:ea typeface="Share Tech"/>
                <a:cs typeface="Share Tech"/>
                <a:sym typeface="Share Tech"/>
              </a:endParaRPr>
            </a:p>
          </p:txBody>
        </p:sp>
        <p:sp>
          <p:nvSpPr>
            <p:cNvPr id="1192" name="Google Shape;1192;p62"/>
            <p:cNvSpPr/>
            <p:nvPr/>
          </p:nvSpPr>
          <p:spPr>
            <a:xfrm>
              <a:off x="4597574" y="2468674"/>
              <a:ext cx="62751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 name="Google Shape;1193;p62"/>
          <p:cNvSpPr txBox="1"/>
          <p:nvPr/>
        </p:nvSpPr>
        <p:spPr>
          <a:xfrm>
            <a:off x="3590950" y="2197413"/>
            <a:ext cx="3733800" cy="12315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Logistic Regression</a:t>
            </a:r>
            <a:endParaRPr lang="en-US" sz="17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K Nearest Neighbour</a:t>
            </a:r>
            <a:endParaRPr sz="17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Support Vecto</a:t>
            </a:r>
            <a:r>
              <a:rPr lang="en" sz="1700" b="1" u="sng">
                <a:solidFill>
                  <a:schemeClr val="lt1"/>
                </a:solidFill>
                <a:latin typeface="Maven Pro Medium"/>
                <a:ea typeface="Maven Pro Medium"/>
                <a:cs typeface="Maven Pro Medium"/>
                <a:sym typeface="Maven Pro Medium"/>
              </a:rPr>
              <a:t>r </a:t>
            </a:r>
            <a:r>
              <a:rPr lang="en" sz="1700" b="1">
                <a:solidFill>
                  <a:schemeClr val="lt1"/>
                </a:solidFill>
                <a:latin typeface="Maven Pro Medium"/>
                <a:ea typeface="Maven Pro Medium"/>
                <a:cs typeface="Maven Pro Medium"/>
                <a:sym typeface="Maven Pro Medium"/>
              </a:rPr>
              <a:t>Machines</a:t>
            </a:r>
            <a:endParaRPr sz="1700" b="1">
              <a:solidFill>
                <a:schemeClr val="lt1"/>
              </a:solidFill>
              <a:latin typeface="Maven Pro Medium"/>
              <a:ea typeface="Maven Pro Medium"/>
              <a:cs typeface="Maven Pro Medium"/>
            </a:endParaRPr>
          </a:p>
          <a:p>
            <a:pPr marL="457200" lvl="0" indent="-311150" algn="l" rtl="0">
              <a:spcBef>
                <a:spcPts val="0"/>
              </a:spcBef>
              <a:spcAft>
                <a:spcPts val="0"/>
              </a:spcAft>
              <a:buClr>
                <a:schemeClr val="accent1"/>
              </a:buClr>
              <a:buSzPts val="1300"/>
              <a:buFont typeface="Maven Pro Medium"/>
              <a:buChar char="●"/>
            </a:pPr>
            <a:r>
              <a:rPr lang="en" sz="1700" b="1">
                <a:solidFill>
                  <a:schemeClr val="lt1"/>
                </a:solidFill>
                <a:latin typeface="Maven Pro Medium"/>
                <a:ea typeface="Maven Pro Medium"/>
                <a:cs typeface="Maven Pro Medium"/>
                <a:sym typeface="Maven Pro Medium"/>
              </a:rPr>
              <a:t>Multi-Layer Perceptron</a:t>
            </a:r>
            <a:endParaRPr sz="1700" b="1">
              <a:solidFill>
                <a:schemeClr val="lt1"/>
              </a:solidFill>
              <a:latin typeface="Maven Pro Medium"/>
              <a:ea typeface="Maven Pro Medium"/>
              <a:cs typeface="Maven Pro Medium"/>
              <a:sym typeface="Maven Pro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82"/>
                                        </p:tgtEl>
                                        <p:attrNameLst>
                                          <p:attrName>style.visibility</p:attrName>
                                        </p:attrNameLst>
                                      </p:cBhvr>
                                      <p:to>
                                        <p:strVal val="visible"/>
                                      </p:to>
                                    </p:set>
                                    <p:animEffect transition="in" filter="fade">
                                      <p:cBhvr>
                                        <p:cTn id="7" dur="1000"/>
                                        <p:tgtEl>
                                          <p:spTgt spid="1182"/>
                                        </p:tgtEl>
                                      </p:cBhvr>
                                    </p:animEffect>
                                  </p:childTnLst>
                                </p:cTn>
                              </p:par>
                              <p:par>
                                <p:cTn id="8" presetID="10" presetClass="entr" presetSubtype="0" fill="hold" nodeType="withEffect">
                                  <p:stCondLst>
                                    <p:cond delay="0"/>
                                  </p:stCondLst>
                                  <p:childTnLst>
                                    <p:set>
                                      <p:cBhvr>
                                        <p:cTn id="9" dur="1" fill="hold">
                                          <p:stCondLst>
                                            <p:cond delay="0"/>
                                          </p:stCondLst>
                                        </p:cTn>
                                        <p:tgtEl>
                                          <p:spTgt spid="1188"/>
                                        </p:tgtEl>
                                        <p:attrNameLst>
                                          <p:attrName>style.visibility</p:attrName>
                                        </p:attrNameLst>
                                      </p:cBhvr>
                                      <p:to>
                                        <p:strVal val="visible"/>
                                      </p:to>
                                    </p:set>
                                    <p:animEffect transition="in" filter="fade">
                                      <p:cBhvr>
                                        <p:cTn id="10" dur="1000"/>
                                        <p:tgtEl>
                                          <p:spTgt spid="118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90"/>
                                        </p:tgtEl>
                                        <p:attrNameLst>
                                          <p:attrName>style.visibility</p:attrName>
                                        </p:attrNameLst>
                                      </p:cBhvr>
                                      <p:to>
                                        <p:strVal val="visible"/>
                                      </p:to>
                                    </p:set>
                                    <p:animEffect transition="in" filter="fade">
                                      <p:cBhvr>
                                        <p:cTn id="15" dur="1000"/>
                                        <p:tgtEl>
                                          <p:spTgt spid="1190"/>
                                        </p:tgtEl>
                                      </p:cBhvr>
                                    </p:animEffect>
                                  </p:childTnLst>
                                </p:cTn>
                              </p:par>
                              <p:par>
                                <p:cTn id="16" presetID="10" presetClass="entr" presetSubtype="0" fill="hold" nodeType="withEffect">
                                  <p:stCondLst>
                                    <p:cond delay="0"/>
                                  </p:stCondLst>
                                  <p:childTnLst>
                                    <p:set>
                                      <p:cBhvr>
                                        <p:cTn id="17" dur="1" fill="hold">
                                          <p:stCondLst>
                                            <p:cond delay="0"/>
                                          </p:stCondLst>
                                        </p:cTn>
                                        <p:tgtEl>
                                          <p:spTgt spid="1193"/>
                                        </p:tgtEl>
                                        <p:attrNameLst>
                                          <p:attrName>style.visibility</p:attrName>
                                        </p:attrNameLst>
                                      </p:cBhvr>
                                      <p:to>
                                        <p:strVal val="visible"/>
                                      </p:to>
                                    </p:set>
                                    <p:animEffect transition="in" filter="fade">
                                      <p:cBhvr>
                                        <p:cTn id="18" dur="1000"/>
                                        <p:tgtEl>
                                          <p:spTgt spid="119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85"/>
                                        </p:tgtEl>
                                        <p:attrNameLst>
                                          <p:attrName>style.visibility</p:attrName>
                                        </p:attrNameLst>
                                      </p:cBhvr>
                                      <p:to>
                                        <p:strVal val="visible"/>
                                      </p:to>
                                    </p:set>
                                    <p:animEffect transition="in" filter="fade">
                                      <p:cBhvr>
                                        <p:cTn id="23" dur="1000"/>
                                        <p:tgtEl>
                                          <p:spTgt spid="1185"/>
                                        </p:tgtEl>
                                      </p:cBhvr>
                                    </p:animEffect>
                                  </p:childTnLst>
                                </p:cTn>
                              </p:par>
                              <p:par>
                                <p:cTn id="24" presetID="10" presetClass="entr" presetSubtype="0" fill="hold" nodeType="withEffect">
                                  <p:stCondLst>
                                    <p:cond delay="0"/>
                                  </p:stCondLst>
                                  <p:childTnLst>
                                    <p:set>
                                      <p:cBhvr>
                                        <p:cTn id="25" dur="1" fill="hold">
                                          <p:stCondLst>
                                            <p:cond delay="0"/>
                                          </p:stCondLst>
                                        </p:cTn>
                                        <p:tgtEl>
                                          <p:spTgt spid="1189"/>
                                        </p:tgtEl>
                                        <p:attrNameLst>
                                          <p:attrName>style.visibility</p:attrName>
                                        </p:attrNameLst>
                                      </p:cBhvr>
                                      <p:to>
                                        <p:strVal val="visible"/>
                                      </p:to>
                                    </p:set>
                                    <p:animEffect transition="in" filter="fade">
                                      <p:cBhvr>
                                        <p:cTn id="26" dur="1000"/>
                                        <p:tgtEl>
                                          <p:spTgt spid="11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Machine Learning Overview</a:t>
            </a:r>
            <a:endParaRPr b="1"/>
          </a:p>
        </p:txBody>
      </p:sp>
      <p:pic>
        <p:nvPicPr>
          <p:cNvPr id="1199" name="Google Shape;1199;p63"/>
          <p:cNvPicPr preferRelativeResize="0"/>
          <p:nvPr/>
        </p:nvPicPr>
        <p:blipFill>
          <a:blip r:embed="rId3">
            <a:alphaModFix/>
          </a:blip>
          <a:stretch>
            <a:fillRect/>
          </a:stretch>
        </p:blipFill>
        <p:spPr>
          <a:xfrm>
            <a:off x="4798700" y="1287788"/>
            <a:ext cx="4197000" cy="2968200"/>
          </a:xfrm>
          <a:prstGeom prst="roundRect">
            <a:avLst>
              <a:gd name="adj" fmla="val 5523"/>
            </a:avLst>
          </a:prstGeom>
          <a:noFill/>
          <a:ln w="28575" cap="flat" cmpd="sng">
            <a:solidFill>
              <a:schemeClr val="dk1"/>
            </a:solidFill>
            <a:prstDash val="solid"/>
            <a:round/>
            <a:headEnd type="none" w="sm" len="sm"/>
            <a:tailEnd type="none" w="sm" len="sm"/>
          </a:ln>
        </p:spPr>
      </p:pic>
      <p:graphicFrame>
        <p:nvGraphicFramePr>
          <p:cNvPr id="1200" name="Google Shape;1200;p63"/>
          <p:cNvGraphicFramePr/>
          <p:nvPr>
            <p:extLst>
              <p:ext uri="{D42A27DB-BD31-4B8C-83A1-F6EECF244321}">
                <p14:modId xmlns:p14="http://schemas.microsoft.com/office/powerpoint/2010/main" val="594019255"/>
              </p:ext>
            </p:extLst>
          </p:nvPr>
        </p:nvGraphicFramePr>
        <p:xfrm>
          <a:off x="275675" y="1076425"/>
          <a:ext cx="4372175" cy="3139952"/>
        </p:xfrm>
        <a:graphic>
          <a:graphicData uri="http://schemas.openxmlformats.org/drawingml/2006/table">
            <a:tbl>
              <a:tblPr>
                <a:noFill/>
                <a:tableStyleId>{24C02E38-844F-49C8-B82C-70052E94B3E3}</a:tableStyleId>
              </a:tblPr>
              <a:tblGrid>
                <a:gridCol w="2326075">
                  <a:extLst>
                    <a:ext uri="{9D8B030D-6E8A-4147-A177-3AD203B41FA5}">
                      <a16:colId xmlns:a16="http://schemas.microsoft.com/office/drawing/2014/main" val="20000"/>
                    </a:ext>
                  </a:extLst>
                </a:gridCol>
                <a:gridCol w="1148000">
                  <a:extLst>
                    <a:ext uri="{9D8B030D-6E8A-4147-A177-3AD203B41FA5}">
                      <a16:colId xmlns:a16="http://schemas.microsoft.com/office/drawing/2014/main" val="20001"/>
                    </a:ext>
                  </a:extLst>
                </a:gridCol>
                <a:gridCol w="898100">
                  <a:extLst>
                    <a:ext uri="{9D8B030D-6E8A-4147-A177-3AD203B41FA5}">
                      <a16:colId xmlns:a16="http://schemas.microsoft.com/office/drawing/2014/main" val="20002"/>
                    </a:ext>
                  </a:extLst>
                </a:gridCol>
              </a:tblGrid>
              <a:tr h="238325">
                <a:tc>
                  <a:txBody>
                    <a:bodyPr/>
                    <a:lstStyle/>
                    <a:p>
                      <a:pPr marL="0" lvl="0" indent="0" algn="ctr" rtl="0">
                        <a:lnSpc>
                          <a:spcPct val="150000"/>
                        </a:lnSpc>
                        <a:spcBef>
                          <a:spcPts val="0"/>
                        </a:spcBef>
                        <a:spcAft>
                          <a:spcPts val="0"/>
                        </a:spcAft>
                        <a:buNone/>
                      </a:pPr>
                      <a:r>
                        <a:rPr lang="en" b="1">
                          <a:solidFill>
                            <a:schemeClr val="accent2"/>
                          </a:solidFill>
                          <a:latin typeface="Maven Pro Medium"/>
                          <a:ea typeface="Maven Pro Medium"/>
                          <a:cs typeface="Maven Pro Medium"/>
                          <a:sym typeface="Maven Pro Medium"/>
                        </a:rPr>
                        <a:t>Model</a:t>
                      </a:r>
                      <a:endParaRPr b="1">
                        <a:solidFill>
                          <a:schemeClr val="accent2"/>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accent3"/>
                          </a:solidFill>
                          <a:latin typeface="Maven Pro Medium"/>
                          <a:ea typeface="Maven Pro Medium"/>
                          <a:cs typeface="Maven Pro Medium"/>
                          <a:sym typeface="Maven Pro Medium"/>
                        </a:rPr>
                        <a:t>Training</a:t>
                      </a:r>
                      <a:endParaRPr b="1">
                        <a:solidFill>
                          <a:schemeClr val="accent3"/>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accent1"/>
                          </a:solidFill>
                          <a:latin typeface="Maven Pro Medium"/>
                          <a:ea typeface="Maven Pro Medium"/>
                          <a:cs typeface="Maven Pro Medium"/>
                          <a:sym typeface="Maven Pro Medium"/>
                        </a:rPr>
                        <a:t>Testing</a:t>
                      </a:r>
                      <a:endParaRPr b="1">
                        <a:solidFill>
                          <a:schemeClr val="accen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Classification Tree</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1.0000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0.9751</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1"/>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Random Forest</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1.0000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0.9801</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2"/>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Logistic Regression</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0.9763</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0.9734</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3"/>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K-Nearest Neighbors</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1.0000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0.9817</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4"/>
                  </a:ext>
                </a:extLst>
              </a:tr>
              <a:tr h="256950">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Support Vector Machine</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0.9896</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0.9834</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5"/>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Multi-Layer Perceptron</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1.0000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rgbClr val="FFFFFF"/>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0.9734</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6"/>
                  </a:ext>
                </a:extLst>
              </a:tr>
              <a:tr h="238325">
                <a:tc>
                  <a:txBody>
                    <a:bodyPr/>
                    <a:lstStyle/>
                    <a:p>
                      <a:pPr marL="0" lvl="0" indent="0" algn="l"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Ensemble Vote</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1.0000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lt1"/>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lnSpc>
                          <a:spcPct val="150000"/>
                        </a:lnSpc>
                        <a:spcBef>
                          <a:spcPts val="0"/>
                        </a:spcBef>
                        <a:spcAft>
                          <a:spcPts val="0"/>
                        </a:spcAft>
                        <a:buNone/>
                      </a:pPr>
                      <a:r>
                        <a:rPr lang="en" b="1">
                          <a:solidFill>
                            <a:schemeClr val="lt1"/>
                          </a:solidFill>
                          <a:latin typeface="Maven Pro Medium"/>
                          <a:ea typeface="Maven Pro Medium"/>
                          <a:cs typeface="Maven Pro Medium"/>
                          <a:sym typeface="Maven Pro Medium"/>
                        </a:rPr>
                        <a:t>0.9800</a:t>
                      </a:r>
                      <a:endParaRPr b="1">
                        <a:solidFill>
                          <a:schemeClr val="lt1"/>
                        </a:solidFill>
                        <a:latin typeface="Maven Pro Medium"/>
                        <a:ea typeface="Maven Pro Medium"/>
                        <a:cs typeface="Maven Pro Medium"/>
                        <a:sym typeface="Maven Pro Medium"/>
                      </a:endParaRPr>
                    </a:p>
                  </a:txBody>
                  <a:tcPr marL="123825" marR="123825" marT="57150" marB="57150"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00"/>
                                        </p:tgtEl>
                                        <p:attrNameLst>
                                          <p:attrName>style.visibility</p:attrName>
                                        </p:attrNameLst>
                                      </p:cBhvr>
                                      <p:to>
                                        <p:strVal val="visible"/>
                                      </p:to>
                                    </p:set>
                                    <p:animEffect transition="in" filter="fade">
                                      <p:cBhvr>
                                        <p:cTn id="7" dur="1000"/>
                                        <p:tgtEl>
                                          <p:spTgt spid="1200"/>
                                        </p:tgtEl>
                                      </p:cBhvr>
                                    </p:animEffect>
                                  </p:childTnLst>
                                </p:cTn>
                              </p:par>
                              <p:par>
                                <p:cTn id="8" presetID="10" presetClass="entr" presetSubtype="0" fill="hold" nodeType="withEffect">
                                  <p:stCondLst>
                                    <p:cond delay="0"/>
                                  </p:stCondLst>
                                  <p:childTnLst>
                                    <p:set>
                                      <p:cBhvr>
                                        <p:cTn id="9" dur="1" fill="hold">
                                          <p:stCondLst>
                                            <p:cond delay="0"/>
                                          </p:stCondLst>
                                        </p:cTn>
                                        <p:tgtEl>
                                          <p:spTgt spid="1199"/>
                                        </p:tgtEl>
                                        <p:attrNameLst>
                                          <p:attrName>style.visibility</p:attrName>
                                        </p:attrNameLst>
                                      </p:cBhvr>
                                      <p:to>
                                        <p:strVal val="visible"/>
                                      </p:to>
                                    </p:set>
                                    <p:animEffect transition="in" filter="fade">
                                      <p:cBhvr>
                                        <p:cTn id="10" dur="1000"/>
                                        <p:tgtEl>
                                          <p:spTgt spid="11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877"/>
        <p:cNvGrpSpPr/>
        <p:nvPr/>
      </p:nvGrpSpPr>
      <p:grpSpPr>
        <a:xfrm>
          <a:off x="0" y="0"/>
          <a:ext cx="0" cy="0"/>
          <a:chOff x="0" y="0"/>
          <a:chExt cx="0" cy="0"/>
        </a:xfrm>
      </p:grpSpPr>
      <p:sp>
        <p:nvSpPr>
          <p:cNvPr id="878" name="Google Shape;878;p46"/>
          <p:cNvSpPr txBox="1">
            <a:spLocks noGrp="1"/>
          </p:cNvSpPr>
          <p:nvPr>
            <p:ph type="ctrTitle"/>
          </p:nvPr>
        </p:nvSpPr>
        <p:spPr>
          <a:xfrm>
            <a:off x="1561650" y="1582825"/>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5"/>
                </a:solidFill>
              </a:rPr>
              <a:t>Gender</a:t>
            </a:r>
            <a:r>
              <a:rPr lang="en"/>
              <a:t> Recognition by </a:t>
            </a:r>
            <a:r>
              <a:rPr lang="en">
                <a:solidFill>
                  <a:schemeClr val="accent6"/>
                </a:solidFill>
              </a:rPr>
              <a:t>Voice​</a:t>
            </a:r>
            <a:endParaRPr>
              <a:solidFill>
                <a:schemeClr val="accent6"/>
              </a:solidFill>
            </a:endParaRPr>
          </a:p>
        </p:txBody>
      </p:sp>
      <p:sp>
        <p:nvSpPr>
          <p:cNvPr id="879" name="Google Shape;879;p46"/>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6"/>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6"/>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6"/>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6"/>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46"/>
          <p:cNvGrpSpPr/>
          <p:nvPr/>
        </p:nvGrpSpPr>
        <p:grpSpPr>
          <a:xfrm>
            <a:off x="6232314" y="3696331"/>
            <a:ext cx="121434" cy="1073147"/>
            <a:chOff x="6232314" y="3696331"/>
            <a:chExt cx="121434" cy="1073147"/>
          </a:xfrm>
        </p:grpSpPr>
        <p:sp>
          <p:nvSpPr>
            <p:cNvPr id="886" name="Google Shape;886;p46"/>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6"/>
          <p:cNvGrpSpPr/>
          <p:nvPr/>
        </p:nvGrpSpPr>
        <p:grpSpPr>
          <a:xfrm>
            <a:off x="6780548" y="337714"/>
            <a:ext cx="133252" cy="1952377"/>
            <a:chOff x="6780548" y="337714"/>
            <a:chExt cx="133252" cy="1952377"/>
          </a:xfrm>
        </p:grpSpPr>
        <p:sp>
          <p:nvSpPr>
            <p:cNvPr id="889" name="Google Shape;889;p46"/>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46"/>
          <p:cNvGrpSpPr/>
          <p:nvPr/>
        </p:nvGrpSpPr>
        <p:grpSpPr>
          <a:xfrm>
            <a:off x="1608717" y="1280046"/>
            <a:ext cx="199237" cy="2828935"/>
            <a:chOff x="1608717" y="1280046"/>
            <a:chExt cx="199237" cy="2828935"/>
          </a:xfrm>
        </p:grpSpPr>
        <p:sp>
          <p:nvSpPr>
            <p:cNvPr id="892" name="Google Shape;892;p46"/>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 name="Google Shape;895;p46"/>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 name="Google Shape;897;p46"/>
          <p:cNvGrpSpPr/>
          <p:nvPr/>
        </p:nvGrpSpPr>
        <p:grpSpPr>
          <a:xfrm>
            <a:off x="8008096" y="2108910"/>
            <a:ext cx="199001" cy="2139769"/>
            <a:chOff x="8008096" y="2108910"/>
            <a:chExt cx="199001" cy="2139769"/>
          </a:xfrm>
        </p:grpSpPr>
        <p:sp>
          <p:nvSpPr>
            <p:cNvPr id="898" name="Google Shape;898;p46"/>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6"/>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04"/>
        <p:cNvGrpSpPr/>
        <p:nvPr/>
      </p:nvGrpSpPr>
      <p:grpSpPr>
        <a:xfrm>
          <a:off x="0" y="0"/>
          <a:ext cx="0" cy="0"/>
          <a:chOff x="0" y="0"/>
          <a:chExt cx="0" cy="0"/>
        </a:xfrm>
      </p:grpSpPr>
      <p:sp>
        <p:nvSpPr>
          <p:cNvPr id="1205" name="Google Shape;1205;p6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Classification Tree (CART)</a:t>
            </a:r>
            <a:endParaRPr b="1"/>
          </a:p>
        </p:txBody>
      </p:sp>
      <p:pic>
        <p:nvPicPr>
          <p:cNvPr id="1206" name="Google Shape;1206;p64"/>
          <p:cNvPicPr preferRelativeResize="0"/>
          <p:nvPr/>
        </p:nvPicPr>
        <p:blipFill>
          <a:blip r:embed="rId3">
            <a:alphaModFix/>
          </a:blip>
          <a:stretch>
            <a:fillRect/>
          </a:stretch>
        </p:blipFill>
        <p:spPr>
          <a:xfrm>
            <a:off x="4467225" y="2672775"/>
            <a:ext cx="4066800" cy="2046300"/>
          </a:xfrm>
          <a:prstGeom prst="roundRect">
            <a:avLst>
              <a:gd name="adj" fmla="val 4982"/>
            </a:avLst>
          </a:prstGeom>
          <a:noFill/>
          <a:ln w="28575" cap="flat" cmpd="sng">
            <a:solidFill>
              <a:schemeClr val="dk1"/>
            </a:solidFill>
            <a:prstDash val="solid"/>
            <a:round/>
            <a:headEnd type="none" w="sm" len="sm"/>
            <a:tailEnd type="none" w="sm" len="sm"/>
          </a:ln>
        </p:spPr>
      </p:pic>
      <p:sp>
        <p:nvSpPr>
          <p:cNvPr id="1207" name="Google Shape;1207;p64"/>
          <p:cNvSpPr txBox="1"/>
          <p:nvPr/>
        </p:nvSpPr>
        <p:spPr>
          <a:xfrm>
            <a:off x="485775" y="3909175"/>
            <a:ext cx="4043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lt1"/>
                </a:solidFill>
                <a:latin typeface="Maven Pro"/>
                <a:ea typeface="Maven Pro"/>
                <a:cs typeface="Maven Pro"/>
                <a:sym typeface="Maven Pro"/>
              </a:rPr>
              <a:t>The most important two variables: </a:t>
            </a:r>
            <a:endParaRPr b="1">
              <a:solidFill>
                <a:schemeClr val="lt1"/>
              </a:solidFill>
              <a:latin typeface="Maven Pro"/>
              <a:ea typeface="Maven Pro"/>
              <a:cs typeface="Maven Pro"/>
              <a:sym typeface="Maven Pro"/>
            </a:endParaRPr>
          </a:p>
          <a:p>
            <a:pPr marL="0" lvl="0" indent="0" algn="l" rtl="0">
              <a:spcBef>
                <a:spcPts val="0"/>
              </a:spcBef>
              <a:spcAft>
                <a:spcPts val="0"/>
              </a:spcAft>
              <a:buNone/>
            </a:pPr>
            <a:r>
              <a:rPr lang="en" b="1">
                <a:solidFill>
                  <a:schemeClr val="accent6"/>
                </a:solidFill>
                <a:latin typeface="Maven Pro"/>
                <a:ea typeface="Maven Pro"/>
                <a:cs typeface="Maven Pro"/>
                <a:sym typeface="Maven Pro"/>
              </a:rPr>
              <a:t>IQR​ </a:t>
            </a:r>
            <a:r>
              <a:rPr lang="en" b="1">
                <a:solidFill>
                  <a:schemeClr val="lt1"/>
                </a:solidFill>
                <a:latin typeface="Maven Pro"/>
                <a:ea typeface="Maven Pro"/>
                <a:cs typeface="Maven Pro"/>
                <a:sym typeface="Maven Pro"/>
              </a:rPr>
              <a:t>and </a:t>
            </a:r>
            <a:r>
              <a:rPr lang="en" b="1">
                <a:solidFill>
                  <a:schemeClr val="accent6"/>
                </a:solidFill>
                <a:latin typeface="Maven Pro"/>
                <a:ea typeface="Maven Pro"/>
                <a:cs typeface="Maven Pro"/>
                <a:sym typeface="Maven Pro"/>
              </a:rPr>
              <a:t>meanfun</a:t>
            </a:r>
            <a:r>
              <a:rPr lang="en" b="1">
                <a:solidFill>
                  <a:schemeClr val="lt1"/>
                </a:solidFill>
                <a:latin typeface="Maven Pro"/>
                <a:ea typeface="Maven Pro"/>
                <a:cs typeface="Maven Pro"/>
                <a:sym typeface="Maven Pro"/>
              </a:rPr>
              <a:t> </a:t>
            </a:r>
            <a:endParaRPr b="1">
              <a:solidFill>
                <a:schemeClr val="accent6"/>
              </a:solidFill>
              <a:latin typeface="Maven Pro"/>
              <a:ea typeface="Maven Pro"/>
              <a:cs typeface="Maven Pro"/>
              <a:sym typeface="Maven Pro"/>
            </a:endParaRPr>
          </a:p>
        </p:txBody>
      </p:sp>
      <p:pic>
        <p:nvPicPr>
          <p:cNvPr id="1208" name="Google Shape;1208;p64"/>
          <p:cNvPicPr preferRelativeResize="0"/>
          <p:nvPr/>
        </p:nvPicPr>
        <p:blipFill>
          <a:blip r:embed="rId4">
            <a:alphaModFix/>
          </a:blip>
          <a:stretch>
            <a:fillRect/>
          </a:stretch>
        </p:blipFill>
        <p:spPr>
          <a:xfrm>
            <a:off x="485775" y="1133950"/>
            <a:ext cx="4533900" cy="2262000"/>
          </a:xfrm>
          <a:prstGeom prst="roundRect">
            <a:avLst>
              <a:gd name="adj" fmla="val 5287"/>
            </a:avLst>
          </a:prstGeom>
          <a:noFill/>
          <a:ln w="28575" cap="flat" cmpd="sng">
            <a:solidFill>
              <a:schemeClr val="dk1"/>
            </a:solidFill>
            <a:prstDash val="solid"/>
            <a:round/>
            <a:headEnd type="none" w="sm" len="sm"/>
            <a:tailEnd type="none" w="sm" len="sm"/>
          </a:ln>
        </p:spPr>
      </p:pic>
      <p:sp>
        <p:nvSpPr>
          <p:cNvPr id="1209" name="Google Shape;1209;p64"/>
          <p:cNvSpPr/>
          <p:nvPr/>
        </p:nvSpPr>
        <p:spPr>
          <a:xfrm>
            <a:off x="5064375" y="3142625"/>
            <a:ext cx="927000" cy="5778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4"/>
          <p:cNvSpPr/>
          <p:nvPr/>
        </p:nvSpPr>
        <p:spPr>
          <a:xfrm>
            <a:off x="7025475" y="3142625"/>
            <a:ext cx="927000" cy="577800"/>
          </a:xfrm>
          <a:prstGeom prst="ellipse">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08"/>
                                        </p:tgtEl>
                                        <p:attrNameLst>
                                          <p:attrName>style.visibility</p:attrName>
                                        </p:attrNameLst>
                                      </p:cBhvr>
                                      <p:to>
                                        <p:strVal val="visible"/>
                                      </p:to>
                                    </p:set>
                                    <p:animEffect transition="in" filter="fade">
                                      <p:cBhvr>
                                        <p:cTn id="7" dur="1000"/>
                                        <p:tgtEl>
                                          <p:spTgt spid="1208"/>
                                        </p:tgtEl>
                                      </p:cBhvr>
                                    </p:animEffect>
                                  </p:childTnLst>
                                </p:cTn>
                              </p:par>
                              <p:par>
                                <p:cTn id="8" presetID="10" presetClass="entr" presetSubtype="0" fill="hold" nodeType="withEffect">
                                  <p:stCondLst>
                                    <p:cond delay="0"/>
                                  </p:stCondLst>
                                  <p:childTnLst>
                                    <p:set>
                                      <p:cBhvr>
                                        <p:cTn id="9" dur="1" fill="hold">
                                          <p:stCondLst>
                                            <p:cond delay="0"/>
                                          </p:stCondLst>
                                        </p:cTn>
                                        <p:tgtEl>
                                          <p:spTgt spid="1206"/>
                                        </p:tgtEl>
                                        <p:attrNameLst>
                                          <p:attrName>style.visibility</p:attrName>
                                        </p:attrNameLst>
                                      </p:cBhvr>
                                      <p:to>
                                        <p:strVal val="visible"/>
                                      </p:to>
                                    </p:set>
                                    <p:animEffect transition="in" filter="fade">
                                      <p:cBhvr>
                                        <p:cTn id="10" dur="1000"/>
                                        <p:tgtEl>
                                          <p:spTgt spid="1206"/>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1207"/>
                                        </p:tgtEl>
                                        <p:attrNameLst>
                                          <p:attrName>style.visibility</p:attrName>
                                        </p:attrNameLst>
                                      </p:cBhvr>
                                      <p:to>
                                        <p:strVal val="visible"/>
                                      </p:to>
                                    </p:set>
                                    <p:animEffect transition="in" filter="fade">
                                      <p:cBhvr>
                                        <p:cTn id="14" dur="1000"/>
                                        <p:tgtEl>
                                          <p:spTgt spid="1207"/>
                                        </p:tgtEl>
                                      </p:cBhvr>
                                    </p:animEffect>
                                  </p:childTnLst>
                                </p:cTn>
                              </p:par>
                              <p:par>
                                <p:cTn id="15" presetID="10" presetClass="entr" presetSubtype="0" fill="hold" nodeType="withEffect">
                                  <p:stCondLst>
                                    <p:cond delay="0"/>
                                  </p:stCondLst>
                                  <p:childTnLst>
                                    <p:set>
                                      <p:cBhvr>
                                        <p:cTn id="16" dur="1" fill="hold">
                                          <p:stCondLst>
                                            <p:cond delay="0"/>
                                          </p:stCondLst>
                                        </p:cTn>
                                        <p:tgtEl>
                                          <p:spTgt spid="1209"/>
                                        </p:tgtEl>
                                        <p:attrNameLst>
                                          <p:attrName>style.visibility</p:attrName>
                                        </p:attrNameLst>
                                      </p:cBhvr>
                                      <p:to>
                                        <p:strVal val="visible"/>
                                      </p:to>
                                    </p:set>
                                    <p:animEffect transition="in" filter="fade">
                                      <p:cBhvr>
                                        <p:cTn id="17" dur="1000"/>
                                        <p:tgtEl>
                                          <p:spTgt spid="1209"/>
                                        </p:tgtEl>
                                      </p:cBhvr>
                                    </p:animEffect>
                                  </p:childTnLst>
                                </p:cTn>
                              </p:par>
                              <p:par>
                                <p:cTn id="18" presetID="10" presetClass="entr" presetSubtype="0" fill="hold" nodeType="withEffect">
                                  <p:stCondLst>
                                    <p:cond delay="0"/>
                                  </p:stCondLst>
                                  <p:childTnLst>
                                    <p:set>
                                      <p:cBhvr>
                                        <p:cTn id="19" dur="1" fill="hold">
                                          <p:stCondLst>
                                            <p:cond delay="0"/>
                                          </p:stCondLst>
                                        </p:cTn>
                                        <p:tgtEl>
                                          <p:spTgt spid="1210"/>
                                        </p:tgtEl>
                                        <p:attrNameLst>
                                          <p:attrName>style.visibility</p:attrName>
                                        </p:attrNameLst>
                                      </p:cBhvr>
                                      <p:to>
                                        <p:strVal val="visible"/>
                                      </p:to>
                                    </p:set>
                                    <p:animEffect transition="in" filter="fade">
                                      <p:cBhvr>
                                        <p:cTn id="20" dur="1000"/>
                                        <p:tgtEl>
                                          <p:spTgt spid="1210"/>
                                        </p:tgtEl>
                                      </p:cBhvr>
                                    </p:animEffect>
                                  </p:childTnLst>
                                </p:cTn>
                              </p:par>
                              <p:par>
                                <p:cTn id="21" presetID="1" presetClass="entr" presetSubtype="0" fill="hold" nodeType="withEffect">
                                  <p:stCondLst>
                                    <p:cond delay="0"/>
                                  </p:stCondLst>
                                  <p:childTnLst>
                                    <p:set>
                                      <p:cBhvr>
                                        <p:cTn id="22" dur="1" fill="hold">
                                          <p:stCondLst>
                                            <p:cond delay="0"/>
                                          </p:stCondLst>
                                        </p:cTn>
                                        <p:tgtEl>
                                          <p:spTgt spid="1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65"/>
          <p:cNvSpPr txBox="1">
            <a:spLocks noGrp="1"/>
          </p:cNvSpPr>
          <p:nvPr>
            <p:ph type="ctrTitle"/>
          </p:nvPr>
        </p:nvSpPr>
        <p:spPr>
          <a:xfrm>
            <a:off x="618825" y="411675"/>
            <a:ext cx="44484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Logistic Regression</a:t>
            </a:r>
            <a:endParaRPr/>
          </a:p>
        </p:txBody>
      </p:sp>
      <p:grpSp>
        <p:nvGrpSpPr>
          <p:cNvPr id="1216" name="Google Shape;1216;p65"/>
          <p:cNvGrpSpPr/>
          <p:nvPr/>
        </p:nvGrpSpPr>
        <p:grpSpPr>
          <a:xfrm>
            <a:off x="422219" y="368735"/>
            <a:ext cx="7261119" cy="4565471"/>
            <a:chOff x="5159450" y="1919950"/>
            <a:chExt cx="1541050" cy="862500"/>
          </a:xfrm>
        </p:grpSpPr>
        <p:sp>
          <p:nvSpPr>
            <p:cNvPr id="1217" name="Google Shape;1217;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38100" cap="flat" cmpd="sng">
              <a:solidFill>
                <a:srgbClr val="073763"/>
              </a:solidFill>
              <a:prstDash val="solid"/>
              <a:round/>
              <a:headEnd type="oval" w="med" len="med"/>
              <a:tailEnd type="oval" w="med" len="med"/>
            </a:ln>
            <a:effectLst>
              <a:outerShdw algn="bl" rotWithShape="0">
                <a:srgbClr val="FFD6E1">
                  <a:alpha val="0"/>
                </a:srgbClr>
              </a:outerShdw>
            </a:effectLst>
          </p:spPr>
        </p:sp>
        <p:grpSp>
          <p:nvGrpSpPr>
            <p:cNvPr id="1218" name="Google Shape;1218;p65"/>
            <p:cNvGrpSpPr/>
            <p:nvPr/>
          </p:nvGrpSpPr>
          <p:grpSpPr>
            <a:xfrm>
              <a:off x="5159450" y="1919950"/>
              <a:ext cx="1541050" cy="862500"/>
              <a:chOff x="5159450" y="1919950"/>
              <a:chExt cx="1541050" cy="862500"/>
            </a:xfrm>
          </p:grpSpPr>
          <p:cxnSp>
            <p:nvCxnSpPr>
              <p:cNvPr id="1219" name="Google Shape;1219;p65"/>
              <p:cNvCxnSpPr/>
              <p:nvPr/>
            </p:nvCxnSpPr>
            <p:spPr>
              <a:xfrm>
                <a:off x="5159450" y="1919950"/>
                <a:ext cx="0" cy="862500"/>
              </a:xfrm>
              <a:prstGeom prst="straightConnector1">
                <a:avLst/>
              </a:prstGeom>
              <a:noFill/>
              <a:ln w="38100" cap="flat" cmpd="sng">
                <a:solidFill>
                  <a:srgbClr val="073763"/>
                </a:solidFill>
                <a:prstDash val="solid"/>
                <a:round/>
                <a:headEnd type="none" w="med" len="med"/>
                <a:tailEnd type="none" w="med" len="med"/>
              </a:ln>
              <a:effectLst>
                <a:outerShdw algn="bl" rotWithShape="0">
                  <a:srgbClr val="FFD6E1">
                    <a:alpha val="0"/>
                  </a:srgbClr>
                </a:outerShdw>
              </a:effectLst>
            </p:spPr>
          </p:cxnSp>
          <p:cxnSp>
            <p:nvCxnSpPr>
              <p:cNvPr id="1220" name="Google Shape;1220;p65"/>
              <p:cNvCxnSpPr/>
              <p:nvPr/>
            </p:nvCxnSpPr>
            <p:spPr>
              <a:xfrm>
                <a:off x="5161200" y="2778975"/>
                <a:ext cx="1539300" cy="0"/>
              </a:xfrm>
              <a:prstGeom prst="straightConnector1">
                <a:avLst/>
              </a:prstGeom>
              <a:noFill/>
              <a:ln w="38100" cap="flat" cmpd="sng">
                <a:solidFill>
                  <a:srgbClr val="073763"/>
                </a:solidFill>
                <a:prstDash val="solid"/>
                <a:round/>
                <a:headEnd type="none" w="med" len="med"/>
                <a:tailEnd type="none" w="med" len="med"/>
              </a:ln>
              <a:effectLst>
                <a:outerShdw algn="bl" rotWithShape="0">
                  <a:srgbClr val="FFD6E1">
                    <a:alpha val="0"/>
                  </a:srgbClr>
                </a:outerShdw>
              </a:effectLst>
            </p:spPr>
          </p:cxnSp>
        </p:grpSp>
      </p:grpSp>
      <mc:AlternateContent xmlns:mc="http://schemas.openxmlformats.org/markup-compatibility/2006">
        <mc:Choice xmlns:a14="http://schemas.microsoft.com/office/drawing/2010/main" Requires="a14">
          <p:sp>
            <p:nvSpPr>
              <p:cNvPr id="1221" name="Google Shape;1221;p65"/>
              <p:cNvSpPr txBox="1">
                <a:spLocks noGrp="1"/>
              </p:cNvSpPr>
              <p:nvPr>
                <p:ph type="body" idx="1"/>
              </p:nvPr>
            </p:nvSpPr>
            <p:spPr>
              <a:xfrm>
                <a:off x="618825" y="1282500"/>
                <a:ext cx="8123100" cy="2578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Maven Pro Medium"/>
                  <a:buChar char="●"/>
                </a:pPr>
                <a:r>
                  <a:rPr lang="en-SG" sz="2300" b="1" dirty="0">
                    <a:latin typeface="Maven Pro Medium"/>
                    <a:ea typeface="Maven Pro Medium"/>
                    <a:cs typeface="Maven Pro Medium"/>
                    <a:sym typeface="Maven Pro Medium"/>
                  </a:rPr>
                  <a:t>Use </a:t>
                </a:r>
                <a:r>
                  <a:rPr lang="en-SG" sz="2300" b="1" dirty="0">
                    <a:solidFill>
                      <a:schemeClr val="accent5"/>
                    </a:solidFill>
                    <a:latin typeface="Maven Pro Medium"/>
                    <a:ea typeface="Maven Pro Medium"/>
                    <a:cs typeface="Maven Pro Medium"/>
                    <a:sym typeface="Maven Pro Medium"/>
                  </a:rPr>
                  <a:t>regression</a:t>
                </a:r>
                <a:r>
                  <a:rPr lang="en-SG" sz="2300" b="1" dirty="0">
                    <a:latin typeface="Maven Pro Medium"/>
                    <a:ea typeface="Maven Pro Medium"/>
                    <a:cs typeface="Maven Pro Medium"/>
                    <a:sym typeface="Maven Pro Medium"/>
                  </a:rPr>
                  <a:t> to predict </a:t>
                </a:r>
                <a14:m>
                  <m:oMath xmlns:m="http://schemas.openxmlformats.org/officeDocument/2006/math">
                    <m:r>
                      <a:rPr lang="en-SG" sz="2300" b="1" i="1" smtClean="0">
                        <a:latin typeface="Cambria Math" panose="02040503050406030204" pitchFamily="18" charset="0"/>
                        <a:ea typeface="Maven Pro Medium"/>
                        <a:cs typeface="Maven Pro Medium"/>
                        <a:sym typeface="Maven Pro Medium"/>
                      </a:rPr>
                      <m:t>𝒑</m:t>
                    </m:r>
                    <m:r>
                      <a:rPr lang="en-SG" sz="2300" b="1" i="1" smtClean="0">
                        <a:latin typeface="Cambria Math" panose="02040503050406030204" pitchFamily="18" charset="0"/>
                        <a:ea typeface="Maven Pro Medium"/>
                        <a:cs typeface="Maven Pro Medium"/>
                        <a:sym typeface="Maven Pro Medium"/>
                      </a:rPr>
                      <m:t>(</m:t>
                    </m:r>
                    <m:r>
                      <a:rPr lang="en-SG" sz="2300" b="1" i="1" smtClean="0">
                        <a:latin typeface="Cambria Math" panose="02040503050406030204" pitchFamily="18" charset="0"/>
                        <a:ea typeface="Maven Pro Medium"/>
                        <a:cs typeface="Maven Pro Medium"/>
                        <a:sym typeface="Maven Pro Medium"/>
                      </a:rPr>
                      <m:t>𝒚</m:t>
                    </m:r>
                    <m:r>
                      <a:rPr lang="en-SG" sz="2300" b="1" i="1" smtClean="0">
                        <a:latin typeface="Cambria Math" panose="02040503050406030204" pitchFamily="18" charset="0"/>
                        <a:ea typeface="Maven Pro Medium"/>
                        <a:cs typeface="Maven Pro Medium"/>
                        <a:sym typeface="Maven Pro Medium"/>
                      </a:rPr>
                      <m:t>=</m:t>
                    </m:r>
                    <m:r>
                      <a:rPr lang="en-SG" sz="2300" b="1" i="0" smtClean="0">
                        <a:latin typeface="Cambria Math" panose="02040503050406030204" pitchFamily="18" charset="0"/>
                        <a:ea typeface="Maven Pro Medium"/>
                        <a:cs typeface="Maven Pro Medium"/>
                        <a:sym typeface="Maven Pro Medium"/>
                      </a:rPr>
                      <m:t>𝐦𝐚𝐥𝐞</m:t>
                    </m:r>
                    <m:r>
                      <a:rPr lang="en-SG" sz="2300" b="1" i="1" smtClean="0">
                        <a:latin typeface="Cambria Math" panose="02040503050406030204" pitchFamily="18" charset="0"/>
                        <a:ea typeface="Maven Pro Medium"/>
                        <a:cs typeface="Maven Pro Medium"/>
                        <a:sym typeface="Maven Pro Medium"/>
                      </a:rPr>
                      <m:t>∣</m:t>
                    </m:r>
                    <m:r>
                      <a:rPr lang="en-SG" sz="2300" b="1" i="1" smtClean="0">
                        <a:latin typeface="Cambria Math" panose="02040503050406030204" pitchFamily="18" charset="0"/>
                        <a:ea typeface="Maven Pro Medium"/>
                        <a:cs typeface="Maven Pro Medium"/>
                        <a:sym typeface="Maven Pro Medium"/>
                      </a:rPr>
                      <m:t>𝑿</m:t>
                    </m:r>
                    <m:r>
                      <a:rPr lang="en-SG" sz="2300" b="1" i="1" smtClean="0">
                        <a:latin typeface="Cambria Math" panose="02040503050406030204" pitchFamily="18" charset="0"/>
                        <a:ea typeface="Maven Pro Medium"/>
                        <a:cs typeface="Maven Pro Medium"/>
                        <a:sym typeface="Maven Pro Medium"/>
                      </a:rPr>
                      <m:t>=</m:t>
                    </m:r>
                    <m:r>
                      <a:rPr lang="en-SG" sz="2300" b="1" i="1" smtClean="0">
                        <a:latin typeface="Cambria Math" panose="02040503050406030204" pitchFamily="18" charset="0"/>
                        <a:ea typeface="Maven Pro Medium"/>
                        <a:cs typeface="Maven Pro Medium"/>
                        <a:sym typeface="Maven Pro Medium"/>
                      </a:rPr>
                      <m:t>𝒙</m:t>
                    </m:r>
                    <m:r>
                      <a:rPr lang="en-SG" sz="2300" b="1" i="1" smtClean="0">
                        <a:latin typeface="Cambria Math" panose="02040503050406030204" pitchFamily="18" charset="0"/>
                        <a:ea typeface="Maven Pro Medium"/>
                        <a:cs typeface="Maven Pro Medium"/>
                        <a:sym typeface="Maven Pro Medium"/>
                      </a:rPr>
                      <m:t>)</m:t>
                    </m:r>
                  </m:oMath>
                </a14:m>
                <a:endParaRPr lang="en-SG" sz="2300" b="1" dirty="0">
                  <a:highlight>
                    <a:schemeClr val="accent6"/>
                  </a:highlight>
                  <a:latin typeface="Maven Pro Medium"/>
                  <a:ea typeface="Maven Pro Medium"/>
                  <a:cs typeface="Maven Pro Medium"/>
                  <a:sym typeface="Maven Pro Medium"/>
                </a:endParaRPr>
              </a:p>
              <a:p>
                <a:pPr marL="457200" lvl="0" indent="-342900" algn="l" rtl="0">
                  <a:spcBef>
                    <a:spcPts val="0"/>
                  </a:spcBef>
                  <a:spcAft>
                    <a:spcPts val="0"/>
                  </a:spcAft>
                  <a:buSzPts val="1800"/>
                  <a:buFont typeface="Maven Pro Medium"/>
                  <a:buChar char="●"/>
                </a:pPr>
                <a:endParaRPr lang="en-SG" sz="2300" b="1" dirty="0">
                  <a:highlight>
                    <a:schemeClr val="accent6"/>
                  </a:highlight>
                  <a:latin typeface="Maven Pro Medium"/>
                  <a:ea typeface="Maven Pro Medium"/>
                  <a:cs typeface="Maven Pro Medium"/>
                  <a:sym typeface="Maven Pro Medium"/>
                </a:endParaRPr>
              </a:p>
              <a:p>
                <a:pPr marL="457200" lvl="0" indent="-342900" algn="l" rtl="0">
                  <a:spcBef>
                    <a:spcPts val="0"/>
                  </a:spcBef>
                  <a:spcAft>
                    <a:spcPts val="0"/>
                  </a:spcAft>
                  <a:buSzPts val="1800"/>
                  <a:buFont typeface="Maven Pro Medium"/>
                  <a:buChar char="●"/>
                </a:pPr>
                <a:r>
                  <a:rPr lang="en-SG" sz="2300" b="1" dirty="0">
                    <a:latin typeface="Maven Pro Medium"/>
                    <a:ea typeface="Maven Pro Medium"/>
                    <a:cs typeface="Maven Pro Medium"/>
                    <a:sym typeface="Maven Pro Medium"/>
                  </a:rPr>
                  <a:t>Use the function:</a:t>
                </a:r>
              </a:p>
              <a:p>
                <a:pPr marL="114300" lvl="0" indent="0">
                  <a:buNone/>
                </a:pPr>
                <a14:m>
                  <m:oMathPara xmlns:m="http://schemas.openxmlformats.org/officeDocument/2006/math">
                    <m:oMathParaPr>
                      <m:jc m:val="center"/>
                    </m:oMathParaPr>
                    <m:oMath xmlns:m="http://schemas.openxmlformats.org/officeDocument/2006/math">
                      <m:acc>
                        <m:accPr>
                          <m:chr m:val="̂"/>
                          <m:ctrlPr>
                            <a:rPr lang="en-GB" sz="2000" b="1" i="1">
                              <a:latin typeface="Cambria Math" panose="02040503050406030204" pitchFamily="18" charset="0"/>
                            </a:rPr>
                          </m:ctrlPr>
                        </m:accPr>
                        <m:e>
                          <m:r>
                            <a:rPr lang="en-GB" sz="2000" b="1" i="1">
                              <a:latin typeface="Cambria Math" panose="02040503050406030204" pitchFamily="18" charset="0"/>
                            </a:rPr>
                            <m:t>𝒑</m:t>
                          </m:r>
                        </m:e>
                      </m:acc>
                      <m:d>
                        <m:dPr>
                          <m:sepChr m:val="∣"/>
                          <m:ctrlPr>
                            <a:rPr lang="en-GB" sz="2000" b="1" i="1" dirty="0">
                              <a:latin typeface="Cambria Math" panose="02040503050406030204" pitchFamily="18" charset="0"/>
                            </a:rPr>
                          </m:ctrlPr>
                        </m:dPr>
                        <m:e>
                          <m:r>
                            <a:rPr lang="en-GB" sz="2000" b="1" i="1" dirty="0">
                              <a:latin typeface="Cambria Math" panose="02040503050406030204" pitchFamily="18" charset="0"/>
                            </a:rPr>
                            <m:t>𝒚</m:t>
                          </m:r>
                          <m:r>
                            <a:rPr lang="en-GB" sz="2000" b="1" i="1" dirty="0">
                              <a:latin typeface="Cambria Math" panose="02040503050406030204" pitchFamily="18" charset="0"/>
                            </a:rPr>
                            <m:t>=</m:t>
                          </m:r>
                          <m:r>
                            <a:rPr lang="en-GB" sz="2000" b="1" i="1" dirty="0">
                              <a:latin typeface="Cambria Math" panose="02040503050406030204" pitchFamily="18" charset="0"/>
                            </a:rPr>
                            <m:t>𝒎𝒂𝒍𝒆</m:t>
                          </m:r>
                        </m:e>
                        <m:e>
                          <m:r>
                            <a:rPr lang="en-GB" sz="2000" b="1" i="1" dirty="0">
                              <a:latin typeface="Cambria Math" panose="02040503050406030204" pitchFamily="18" charset="0"/>
                            </a:rPr>
                            <m:t>𝑿</m:t>
                          </m:r>
                          <m:r>
                            <a:rPr lang="en-GB" sz="2000" b="1" i="1" dirty="0">
                              <a:latin typeface="Cambria Math" panose="02040503050406030204" pitchFamily="18" charset="0"/>
                            </a:rPr>
                            <m:t>=</m:t>
                          </m:r>
                          <m:r>
                            <a:rPr lang="en-GB" sz="2000" b="1" i="1" dirty="0">
                              <a:latin typeface="Cambria Math" panose="02040503050406030204" pitchFamily="18" charset="0"/>
                            </a:rPr>
                            <m:t>𝒙</m:t>
                          </m:r>
                        </m:e>
                      </m:d>
                      <m:r>
                        <a:rPr lang="en-GB" sz="2000" b="1" i="1" dirty="0">
                          <a:latin typeface="Cambria Math" panose="02040503050406030204" pitchFamily="18" charset="0"/>
                        </a:rPr>
                        <m:t>=</m:t>
                      </m:r>
                      <m:f>
                        <m:fPr>
                          <m:ctrlPr>
                            <a:rPr lang="en-GB" sz="2000" b="1" i="1" dirty="0">
                              <a:latin typeface="Cambria Math" panose="02040503050406030204" pitchFamily="18" charset="0"/>
                            </a:rPr>
                          </m:ctrlPr>
                        </m:fPr>
                        <m:num>
                          <m:sSup>
                            <m:sSupPr>
                              <m:ctrlPr>
                                <a:rPr lang="en-GB" sz="2000" b="1" i="1" dirty="0">
                                  <a:latin typeface="Cambria Math" panose="02040503050406030204" pitchFamily="18" charset="0"/>
                                </a:rPr>
                              </m:ctrlPr>
                            </m:sSupPr>
                            <m:e>
                              <m:r>
                                <a:rPr lang="en-GB" sz="2000" b="1" i="1" dirty="0">
                                  <a:latin typeface="Cambria Math" panose="02040503050406030204" pitchFamily="18" charset="0"/>
                                </a:rPr>
                                <m:t>𝒆</m:t>
                              </m:r>
                            </m:e>
                            <m:sup>
                              <m:sSub>
                                <m:sSubPr>
                                  <m:ctrlPr>
                                    <a:rPr lang="en-GB" sz="2000" b="1" i="1" dirty="0">
                                      <a:latin typeface="Cambria Math" panose="02040503050406030204" pitchFamily="18" charset="0"/>
                                    </a:rPr>
                                  </m:ctrlPr>
                                </m:sSubPr>
                                <m:e>
                                  <m:r>
                                    <a:rPr lang="en-GB" sz="2000" b="1" i="1" dirty="0">
                                      <a:latin typeface="Cambria Math" panose="02040503050406030204" pitchFamily="18" charset="0"/>
                                    </a:rPr>
                                    <m:t>𝜷</m:t>
                                  </m:r>
                                </m:e>
                                <m:sub>
                                  <m:r>
                                    <a:rPr lang="en-GB" sz="2000" b="1" i="1" dirty="0">
                                      <a:latin typeface="Cambria Math" panose="02040503050406030204" pitchFamily="18" charset="0"/>
                                    </a:rPr>
                                    <m:t>𝟎</m:t>
                                  </m:r>
                                </m:sub>
                              </m:sSub>
                              <m:r>
                                <a:rPr lang="en-GB" sz="2000" b="1" i="1" dirty="0">
                                  <a:latin typeface="Cambria Math" panose="02040503050406030204" pitchFamily="18" charset="0"/>
                                </a:rPr>
                                <m:t>+</m:t>
                              </m:r>
                              <m:sSup>
                                <m:sSupPr>
                                  <m:ctrlPr>
                                    <a:rPr lang="en-GB" sz="2000" b="1" i="1" dirty="0">
                                      <a:latin typeface="Cambria Math" panose="02040503050406030204" pitchFamily="18" charset="0"/>
                                    </a:rPr>
                                  </m:ctrlPr>
                                </m:sSupPr>
                                <m:e>
                                  <m:r>
                                    <a:rPr lang="en-GB" sz="2000" b="1" i="1" dirty="0">
                                      <a:latin typeface="Cambria Math" panose="02040503050406030204" pitchFamily="18" charset="0"/>
                                    </a:rPr>
                                    <m:t>𝜷</m:t>
                                  </m:r>
                                </m:e>
                                <m:sup>
                                  <m:r>
                                    <a:rPr lang="en-GB" sz="2000" b="1" i="1" dirty="0">
                                      <a:latin typeface="Cambria Math" panose="02040503050406030204" pitchFamily="18" charset="0"/>
                                    </a:rPr>
                                    <m:t>𝑻</m:t>
                                  </m:r>
                                </m:sup>
                              </m:sSup>
                              <m:r>
                                <a:rPr lang="en-GB" sz="2000" b="1" i="1" dirty="0">
                                  <a:latin typeface="Cambria Math" panose="02040503050406030204" pitchFamily="18" charset="0"/>
                                </a:rPr>
                                <m:t>𝒙</m:t>
                              </m:r>
                            </m:sup>
                          </m:sSup>
                        </m:num>
                        <m:den>
                          <m:r>
                            <a:rPr lang="en-GB" sz="2000" b="1" i="1" dirty="0">
                              <a:latin typeface="Cambria Math" panose="02040503050406030204" pitchFamily="18" charset="0"/>
                            </a:rPr>
                            <m:t>𝟏</m:t>
                          </m:r>
                          <m:r>
                            <a:rPr lang="en-GB" sz="2000" b="1" i="1" dirty="0">
                              <a:latin typeface="Cambria Math" panose="02040503050406030204" pitchFamily="18" charset="0"/>
                            </a:rPr>
                            <m:t>+</m:t>
                          </m:r>
                          <m:sSup>
                            <m:sSupPr>
                              <m:ctrlPr>
                                <a:rPr lang="en-GB" sz="2000" b="1" i="1" dirty="0">
                                  <a:latin typeface="Cambria Math" panose="02040503050406030204" pitchFamily="18" charset="0"/>
                                </a:rPr>
                              </m:ctrlPr>
                            </m:sSupPr>
                            <m:e>
                              <m:r>
                                <a:rPr lang="en-GB" sz="2000" b="1" i="1" dirty="0">
                                  <a:latin typeface="Cambria Math" panose="02040503050406030204" pitchFamily="18" charset="0"/>
                                </a:rPr>
                                <m:t>𝒆</m:t>
                              </m:r>
                            </m:e>
                            <m:sup>
                              <m:sSub>
                                <m:sSubPr>
                                  <m:ctrlPr>
                                    <a:rPr lang="en-GB" sz="2000" b="1" i="1" dirty="0">
                                      <a:latin typeface="Cambria Math" panose="02040503050406030204" pitchFamily="18" charset="0"/>
                                    </a:rPr>
                                  </m:ctrlPr>
                                </m:sSubPr>
                                <m:e>
                                  <m:r>
                                    <a:rPr lang="en-GB" sz="2000" b="1" i="1" dirty="0">
                                      <a:latin typeface="Cambria Math" panose="02040503050406030204" pitchFamily="18" charset="0"/>
                                    </a:rPr>
                                    <m:t>𝜷</m:t>
                                  </m:r>
                                </m:e>
                                <m:sub>
                                  <m:r>
                                    <a:rPr lang="en-GB" sz="2000" b="1" i="1" dirty="0">
                                      <a:latin typeface="Cambria Math" panose="02040503050406030204" pitchFamily="18" charset="0"/>
                                    </a:rPr>
                                    <m:t>𝟎</m:t>
                                  </m:r>
                                </m:sub>
                              </m:sSub>
                              <m:r>
                                <a:rPr lang="en-GB" sz="2000" b="1" i="1" dirty="0">
                                  <a:latin typeface="Cambria Math" panose="02040503050406030204" pitchFamily="18" charset="0"/>
                                </a:rPr>
                                <m:t>+</m:t>
                              </m:r>
                              <m:sSup>
                                <m:sSupPr>
                                  <m:ctrlPr>
                                    <a:rPr lang="en-GB" sz="2000" b="1" i="1" dirty="0">
                                      <a:latin typeface="Cambria Math" panose="02040503050406030204" pitchFamily="18" charset="0"/>
                                    </a:rPr>
                                  </m:ctrlPr>
                                </m:sSupPr>
                                <m:e>
                                  <m:r>
                                    <a:rPr lang="en-GB" sz="2000" b="1" i="1" dirty="0">
                                      <a:latin typeface="Cambria Math" panose="02040503050406030204" pitchFamily="18" charset="0"/>
                                    </a:rPr>
                                    <m:t>𝜷</m:t>
                                  </m:r>
                                </m:e>
                                <m:sup>
                                  <m:r>
                                    <a:rPr lang="en-GB" sz="2000" b="1" i="1" dirty="0">
                                      <a:latin typeface="Cambria Math" panose="02040503050406030204" pitchFamily="18" charset="0"/>
                                    </a:rPr>
                                    <m:t>𝑻</m:t>
                                  </m:r>
                                </m:sup>
                              </m:sSup>
                              <m:r>
                                <a:rPr lang="en-GB" sz="2000" b="1" i="1" dirty="0">
                                  <a:latin typeface="Cambria Math" panose="02040503050406030204" pitchFamily="18" charset="0"/>
                                </a:rPr>
                                <m:t>𝒙</m:t>
                              </m:r>
                            </m:sup>
                          </m:sSup>
                        </m:den>
                      </m:f>
                      <m:r>
                        <a:rPr lang="en-GB" sz="2000" b="1" i="1" dirty="0">
                          <a:latin typeface="Cambria Math" panose="02040503050406030204" pitchFamily="18" charset="0"/>
                        </a:rPr>
                        <m:t>=</m:t>
                      </m:r>
                      <m:f>
                        <m:fPr>
                          <m:ctrlPr>
                            <a:rPr lang="en-GB" sz="2000" b="1" i="1" dirty="0">
                              <a:latin typeface="Cambria Math" panose="02040503050406030204" pitchFamily="18" charset="0"/>
                            </a:rPr>
                          </m:ctrlPr>
                        </m:fPr>
                        <m:num>
                          <m:r>
                            <a:rPr lang="en-GB" sz="2000" b="1" i="1" dirty="0">
                              <a:latin typeface="Cambria Math" panose="02040503050406030204" pitchFamily="18" charset="0"/>
                            </a:rPr>
                            <m:t>𝟏</m:t>
                          </m:r>
                        </m:num>
                        <m:den>
                          <m:r>
                            <a:rPr lang="en-GB" sz="2000" b="1" i="1" dirty="0">
                              <a:latin typeface="Cambria Math" panose="02040503050406030204" pitchFamily="18" charset="0"/>
                            </a:rPr>
                            <m:t>𝟏</m:t>
                          </m:r>
                          <m:r>
                            <a:rPr lang="en-GB" sz="2000" b="1" i="1" dirty="0">
                              <a:latin typeface="Cambria Math" panose="02040503050406030204" pitchFamily="18" charset="0"/>
                            </a:rPr>
                            <m:t>+</m:t>
                          </m:r>
                          <m:sSup>
                            <m:sSupPr>
                              <m:ctrlPr>
                                <a:rPr lang="en-GB" sz="2000" b="1" i="1" dirty="0">
                                  <a:latin typeface="Cambria Math" panose="02040503050406030204" pitchFamily="18" charset="0"/>
                                </a:rPr>
                              </m:ctrlPr>
                            </m:sSupPr>
                            <m:e>
                              <m:r>
                                <a:rPr lang="en-GB" sz="2000" b="1" i="1" dirty="0">
                                  <a:latin typeface="Cambria Math" panose="02040503050406030204" pitchFamily="18" charset="0"/>
                                </a:rPr>
                                <m:t>𝒆</m:t>
                              </m:r>
                            </m:e>
                            <m:sup>
                              <m:r>
                                <a:rPr lang="en-GB" sz="2000" b="1" i="1" dirty="0">
                                  <a:latin typeface="Cambria Math" panose="02040503050406030204" pitchFamily="18" charset="0"/>
                                </a:rPr>
                                <m:t>−</m:t>
                              </m:r>
                              <m:d>
                                <m:dPr>
                                  <m:ctrlPr>
                                    <a:rPr lang="en-GB" sz="2000" b="1" i="1" dirty="0">
                                      <a:latin typeface="Cambria Math" panose="02040503050406030204" pitchFamily="18" charset="0"/>
                                    </a:rPr>
                                  </m:ctrlPr>
                                </m:dPr>
                                <m:e>
                                  <m:sSub>
                                    <m:sSubPr>
                                      <m:ctrlPr>
                                        <a:rPr lang="en-GB" sz="2000" b="1" i="1" dirty="0">
                                          <a:latin typeface="Cambria Math" panose="02040503050406030204" pitchFamily="18" charset="0"/>
                                        </a:rPr>
                                      </m:ctrlPr>
                                    </m:sSubPr>
                                    <m:e>
                                      <m:r>
                                        <a:rPr lang="en-GB" sz="2000" b="1" i="1" dirty="0">
                                          <a:latin typeface="Cambria Math" panose="02040503050406030204" pitchFamily="18" charset="0"/>
                                        </a:rPr>
                                        <m:t>𝜷</m:t>
                                      </m:r>
                                    </m:e>
                                    <m:sub>
                                      <m:r>
                                        <a:rPr lang="en-GB" sz="2000" b="1" i="1" dirty="0">
                                          <a:latin typeface="Cambria Math" panose="02040503050406030204" pitchFamily="18" charset="0"/>
                                        </a:rPr>
                                        <m:t>𝟎</m:t>
                                      </m:r>
                                    </m:sub>
                                  </m:sSub>
                                  <m:r>
                                    <a:rPr lang="en-GB" sz="2000" b="1" i="1" dirty="0">
                                      <a:latin typeface="Cambria Math" panose="02040503050406030204" pitchFamily="18" charset="0"/>
                                    </a:rPr>
                                    <m:t>+</m:t>
                                  </m:r>
                                  <m:nary>
                                    <m:naryPr>
                                      <m:chr m:val="∑"/>
                                      <m:ctrlPr>
                                        <a:rPr lang="en-GB" sz="2000" b="1" i="1" dirty="0">
                                          <a:latin typeface="Cambria Math" panose="02040503050406030204" pitchFamily="18" charset="0"/>
                                        </a:rPr>
                                      </m:ctrlPr>
                                    </m:naryPr>
                                    <m:sub>
                                      <m:r>
                                        <a:rPr lang="en-GB" sz="2000" b="1" i="1" dirty="0">
                                          <a:latin typeface="Cambria Math" panose="02040503050406030204" pitchFamily="18" charset="0"/>
                                        </a:rPr>
                                        <m:t>𝒊</m:t>
                                      </m:r>
                                      <m:r>
                                        <a:rPr lang="en-GB" sz="2000" b="1" i="1" dirty="0">
                                          <a:latin typeface="Cambria Math" panose="02040503050406030204" pitchFamily="18" charset="0"/>
                                        </a:rPr>
                                        <m:t>=</m:t>
                                      </m:r>
                                      <m:r>
                                        <a:rPr lang="en-GB" sz="2000" b="1" i="1" dirty="0">
                                          <a:latin typeface="Cambria Math" panose="02040503050406030204" pitchFamily="18" charset="0"/>
                                        </a:rPr>
                                        <m:t>𝟏</m:t>
                                      </m:r>
                                    </m:sub>
                                    <m:sup>
                                      <m:r>
                                        <a:rPr lang="en-GB" sz="2000" b="1" i="1" dirty="0">
                                          <a:latin typeface="Cambria Math" panose="02040503050406030204" pitchFamily="18" charset="0"/>
                                        </a:rPr>
                                        <m:t>𝒏</m:t>
                                      </m:r>
                                    </m:sup>
                                    <m:e>
                                      <m:sSub>
                                        <m:sSubPr>
                                          <m:ctrlPr>
                                            <a:rPr lang="en-GB" sz="2000" b="1" i="1" dirty="0">
                                              <a:latin typeface="Cambria Math" panose="02040503050406030204" pitchFamily="18" charset="0"/>
                                            </a:rPr>
                                          </m:ctrlPr>
                                        </m:sSubPr>
                                        <m:e>
                                          <m:r>
                                            <a:rPr lang="en-GB" sz="2000" b="1" i="1" dirty="0">
                                              <a:latin typeface="Cambria Math" panose="02040503050406030204" pitchFamily="18" charset="0"/>
                                            </a:rPr>
                                            <m:t>𝜷</m:t>
                                          </m:r>
                                        </m:e>
                                        <m:sub>
                                          <m:r>
                                            <a:rPr lang="en-GB" sz="2000" b="1" i="1" dirty="0">
                                              <a:latin typeface="Cambria Math" panose="02040503050406030204" pitchFamily="18" charset="0"/>
                                            </a:rPr>
                                            <m:t>𝒊</m:t>
                                          </m:r>
                                        </m:sub>
                                      </m:sSub>
                                      <m:sSub>
                                        <m:sSubPr>
                                          <m:ctrlPr>
                                            <a:rPr lang="en-GB" sz="2000" b="1" i="1" dirty="0">
                                              <a:latin typeface="Cambria Math" panose="02040503050406030204" pitchFamily="18" charset="0"/>
                                            </a:rPr>
                                          </m:ctrlPr>
                                        </m:sSubPr>
                                        <m:e>
                                          <m:r>
                                            <a:rPr lang="en-GB" sz="2000" b="1" i="1" dirty="0">
                                              <a:latin typeface="Cambria Math" panose="02040503050406030204" pitchFamily="18" charset="0"/>
                                            </a:rPr>
                                            <m:t>𝒙</m:t>
                                          </m:r>
                                        </m:e>
                                        <m:sub>
                                          <m:r>
                                            <a:rPr lang="en-GB" sz="2000" b="1" i="1" dirty="0">
                                              <a:latin typeface="Cambria Math" panose="02040503050406030204" pitchFamily="18" charset="0"/>
                                            </a:rPr>
                                            <m:t>𝒊</m:t>
                                          </m:r>
                                        </m:sub>
                                      </m:sSub>
                                    </m:e>
                                  </m:nary>
                                </m:e>
                              </m:d>
                            </m:sup>
                          </m:sSup>
                        </m:den>
                      </m:f>
                    </m:oMath>
                  </m:oMathPara>
                </a14:m>
                <a:endParaRPr lang="en-SG" sz="2300" b="1" dirty="0">
                  <a:latin typeface="Maven Pro Medium"/>
                  <a:ea typeface="Maven Pro Medium"/>
                  <a:cs typeface="Maven Pro Medium"/>
                  <a:sym typeface="Maven Pro Medium"/>
                </a:endParaRPr>
              </a:p>
              <a:p>
                <a:pPr marL="114300" lvl="0" indent="0">
                  <a:buNone/>
                </a:pPr>
                <a:endParaRPr lang="en-SG" sz="2300" b="1" dirty="0">
                  <a:latin typeface="Maven Pro Medium"/>
                  <a:ea typeface="Maven Pro Medium"/>
                  <a:cs typeface="Maven Pro Medium"/>
                  <a:sym typeface="Maven Pro Medium"/>
                </a:endParaRPr>
              </a:p>
              <a:p>
                <a:pPr marL="457200" lvl="0" indent="-342900" algn="l" rtl="0">
                  <a:spcBef>
                    <a:spcPts val="0"/>
                  </a:spcBef>
                  <a:spcAft>
                    <a:spcPts val="0"/>
                  </a:spcAft>
                  <a:buSzPts val="1800"/>
                  <a:buFont typeface="Maven Pro Medium"/>
                  <a:buChar char="●"/>
                </a:pPr>
                <a:r>
                  <a:rPr lang="en-SG" sz="2300" b="1" dirty="0">
                    <a:latin typeface="Maven Pro Medium"/>
                    <a:ea typeface="Maven Pro Medium"/>
                    <a:cs typeface="Maven Pro Medium"/>
                    <a:sym typeface="Maven Pro Medium"/>
                  </a:rPr>
                  <a:t>It is like </a:t>
                </a:r>
                <a:r>
                  <a:rPr lang="en-SG" sz="2300" b="1" dirty="0">
                    <a:solidFill>
                      <a:schemeClr val="accent5"/>
                    </a:solidFill>
                    <a:latin typeface="Maven Pro Medium"/>
                    <a:ea typeface="Maven Pro Medium"/>
                    <a:cs typeface="Maven Pro Medium"/>
                    <a:sym typeface="Maven Pro Medium"/>
                  </a:rPr>
                  <a:t>linear regression</a:t>
                </a:r>
                <a:r>
                  <a:rPr lang="en-SG" sz="2300" b="1" dirty="0">
                    <a:latin typeface="Maven Pro Medium"/>
                    <a:ea typeface="Maven Pro Medium"/>
                    <a:cs typeface="Maven Pro Medium"/>
                    <a:sym typeface="Maven Pro Medium"/>
                  </a:rPr>
                  <a:t>:</a:t>
                </a:r>
              </a:p>
              <a:p>
                <a:pPr marL="114300" lvl="0" indent="0" algn="ctr">
                  <a:buNone/>
                </a:pPr>
                <a14:m>
                  <m:oMathPara xmlns:m="http://schemas.openxmlformats.org/officeDocument/2006/math">
                    <m:oMathParaPr>
                      <m:jc m:val="centerGroup"/>
                    </m:oMathParaPr>
                    <m:oMath xmlns:m="http://schemas.openxmlformats.org/officeDocument/2006/math">
                      <m:sSub>
                        <m:sSubPr>
                          <m:ctrlPr>
                            <a:rPr lang="en-GB" sz="2000" b="1" i="1">
                              <a:latin typeface="Cambria Math" panose="02040503050406030204" pitchFamily="18" charset="0"/>
                            </a:rPr>
                          </m:ctrlPr>
                        </m:sSubPr>
                        <m:e>
                          <m:r>
                            <a:rPr lang="en-GB" sz="2000" b="1" i="1">
                              <a:latin typeface="Cambria Math" panose="02040503050406030204" pitchFamily="18" charset="0"/>
                            </a:rPr>
                            <m:t>𝜷</m:t>
                          </m:r>
                        </m:e>
                        <m:sub>
                          <m:r>
                            <a:rPr lang="en-GB" sz="2000" b="1" i="1">
                              <a:latin typeface="Cambria Math" panose="02040503050406030204" pitchFamily="18" charset="0"/>
                            </a:rPr>
                            <m:t>𝟎</m:t>
                          </m:r>
                        </m:sub>
                      </m:sSub>
                      <m:r>
                        <a:rPr lang="en-GB" sz="2000" b="1" i="1">
                          <a:latin typeface="Cambria Math" panose="02040503050406030204" pitchFamily="18" charset="0"/>
                        </a:rPr>
                        <m:t>+</m:t>
                      </m:r>
                      <m:sSup>
                        <m:sSupPr>
                          <m:ctrlPr>
                            <a:rPr lang="en-GB" sz="2000" b="1" i="1">
                              <a:latin typeface="Cambria Math" panose="02040503050406030204" pitchFamily="18" charset="0"/>
                            </a:rPr>
                          </m:ctrlPr>
                        </m:sSupPr>
                        <m:e>
                          <m:r>
                            <a:rPr lang="en-GB" sz="2000" b="1" i="1">
                              <a:latin typeface="Cambria Math" panose="02040503050406030204" pitchFamily="18" charset="0"/>
                            </a:rPr>
                            <m:t>𝜷</m:t>
                          </m:r>
                        </m:e>
                        <m:sup>
                          <m:r>
                            <a:rPr lang="en-GB" sz="2000" b="1" i="1">
                              <a:latin typeface="Cambria Math" panose="02040503050406030204" pitchFamily="18" charset="0"/>
                            </a:rPr>
                            <m:t>𝑻</m:t>
                          </m:r>
                        </m:sup>
                      </m:sSup>
                      <m:r>
                        <a:rPr lang="en-GB" sz="2000" b="1" i="1">
                          <a:latin typeface="Cambria Math" panose="02040503050406030204" pitchFamily="18" charset="0"/>
                        </a:rPr>
                        <m:t>𝒙</m:t>
                      </m:r>
                      <m:r>
                        <a:rPr lang="en-GB" sz="2000" b="1" i="1">
                          <a:latin typeface="Cambria Math" panose="02040503050406030204" pitchFamily="18" charset="0"/>
                        </a:rPr>
                        <m:t>=</m:t>
                      </m:r>
                      <m:func>
                        <m:funcPr>
                          <m:ctrlPr>
                            <a:rPr lang="en-GB" sz="2000" b="1" i="1">
                              <a:latin typeface="Cambria Math" panose="02040503050406030204" pitchFamily="18" charset="0"/>
                            </a:rPr>
                          </m:ctrlPr>
                        </m:funcPr>
                        <m:fName>
                          <m:r>
                            <a:rPr lang="en-GB" sz="2000" b="1" i="0">
                              <a:latin typeface="Cambria Math" panose="02040503050406030204" pitchFamily="18" charset="0"/>
                            </a:rPr>
                            <m:t>𝐥𝐧</m:t>
                          </m:r>
                        </m:fName>
                        <m:e>
                          <m:f>
                            <m:fPr>
                              <m:ctrlPr>
                                <a:rPr lang="en-GB" sz="2000" b="1" i="1" dirty="0">
                                  <a:latin typeface="Cambria Math" panose="02040503050406030204" pitchFamily="18" charset="0"/>
                                </a:rPr>
                              </m:ctrlPr>
                            </m:fPr>
                            <m:num>
                              <m:acc>
                                <m:accPr>
                                  <m:chr m:val="̂"/>
                                  <m:ctrlPr>
                                    <a:rPr lang="en-GB" sz="2000" b="1" i="1">
                                      <a:latin typeface="Cambria Math" panose="02040503050406030204" pitchFamily="18" charset="0"/>
                                    </a:rPr>
                                  </m:ctrlPr>
                                </m:accPr>
                                <m:e>
                                  <m:r>
                                    <a:rPr lang="en-GB" sz="2000" b="1" i="1">
                                      <a:latin typeface="Cambria Math" panose="02040503050406030204" pitchFamily="18" charset="0"/>
                                    </a:rPr>
                                    <m:t>𝒑</m:t>
                                  </m:r>
                                </m:e>
                              </m:acc>
                            </m:num>
                            <m:den>
                              <m:r>
                                <a:rPr lang="en-GB" sz="2000" b="1" i="1" dirty="0">
                                  <a:latin typeface="Cambria Math" panose="02040503050406030204" pitchFamily="18" charset="0"/>
                                </a:rPr>
                                <m:t>𝟏</m:t>
                              </m:r>
                              <m:r>
                                <a:rPr lang="en-GB" sz="2000" b="1" i="1" dirty="0">
                                  <a:latin typeface="Cambria Math" panose="02040503050406030204" pitchFamily="18" charset="0"/>
                                </a:rPr>
                                <m:t>−</m:t>
                              </m:r>
                              <m:acc>
                                <m:accPr>
                                  <m:chr m:val="̂"/>
                                  <m:ctrlPr>
                                    <a:rPr lang="en-GB" sz="2000" b="1" i="1" dirty="0">
                                      <a:latin typeface="Cambria Math" panose="02040503050406030204" pitchFamily="18" charset="0"/>
                                    </a:rPr>
                                  </m:ctrlPr>
                                </m:accPr>
                                <m:e>
                                  <m:r>
                                    <a:rPr lang="en-GB" sz="2000" b="1" i="1" dirty="0">
                                      <a:latin typeface="Cambria Math" panose="02040503050406030204" pitchFamily="18" charset="0"/>
                                    </a:rPr>
                                    <m:t>𝒑</m:t>
                                  </m:r>
                                </m:e>
                              </m:acc>
                            </m:den>
                          </m:f>
                        </m:e>
                      </m:func>
                    </m:oMath>
                  </m:oMathPara>
                </a14:m>
                <a:endParaRPr lang="en-SG" sz="2300" b="1" dirty="0">
                  <a:latin typeface="Maven Pro Medium"/>
                  <a:ea typeface="Maven Pro Medium"/>
                  <a:cs typeface="Maven Pro Medium"/>
                  <a:sym typeface="Maven Pro Medium"/>
                </a:endParaRPr>
              </a:p>
              <a:p>
                <a:pPr marL="914400" lvl="0" indent="0" algn="l" rtl="0">
                  <a:spcBef>
                    <a:spcPts val="0"/>
                  </a:spcBef>
                  <a:spcAft>
                    <a:spcPts val="0"/>
                  </a:spcAft>
                  <a:buNone/>
                </a:pPr>
                <a:endParaRPr lang="en-SG" sz="2300" b="1" dirty="0">
                  <a:latin typeface="Maven Pro Medium"/>
                  <a:ea typeface="Maven Pro Medium"/>
                  <a:cs typeface="Maven Pro Medium"/>
                  <a:sym typeface="Maven Pro Medium"/>
                </a:endParaRPr>
              </a:p>
              <a:p>
                <a:pPr marL="0" lvl="0" indent="0" algn="l" rtl="0">
                  <a:spcBef>
                    <a:spcPts val="0"/>
                  </a:spcBef>
                  <a:spcAft>
                    <a:spcPts val="0"/>
                  </a:spcAft>
                  <a:buNone/>
                </a:pPr>
                <a:endParaRPr b="1" dirty="0">
                  <a:highlight>
                    <a:schemeClr val="accent6"/>
                  </a:highlight>
                </a:endParaRPr>
              </a:p>
            </p:txBody>
          </p:sp>
        </mc:Choice>
        <mc:Fallback>
          <p:sp>
            <p:nvSpPr>
              <p:cNvPr id="1221" name="Google Shape;1221;p65"/>
              <p:cNvSpPr txBox="1">
                <a:spLocks noGrp="1" noRot="1" noChangeAspect="1" noMove="1" noResize="1" noEditPoints="1" noAdjustHandles="1" noChangeArrowheads="1" noChangeShapeType="1" noTextEdit="1"/>
              </p:cNvSpPr>
              <p:nvPr>
                <p:ph type="body" idx="1"/>
              </p:nvPr>
            </p:nvSpPr>
            <p:spPr>
              <a:xfrm>
                <a:off x="618825" y="1282500"/>
                <a:ext cx="8123100" cy="2578500"/>
              </a:xfrm>
              <a:prstGeom prst="rect">
                <a:avLst/>
              </a:prstGeom>
              <a:blipFill>
                <a:blip r:embed="rId3"/>
                <a:stretch>
                  <a:fillRect t="-236" b="-24350"/>
                </a:stretch>
              </a:blipFill>
            </p:spPr>
            <p:txBody>
              <a:bodyPr/>
              <a:lstStyle/>
              <a:p>
                <a:r>
                  <a:rPr lang="en-SG">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21"/>
                                        </p:tgtEl>
                                        <p:attrNameLst>
                                          <p:attrName>style.visibility</p:attrName>
                                        </p:attrNameLst>
                                      </p:cBhvr>
                                      <p:to>
                                        <p:strVal val="visible"/>
                                      </p:to>
                                    </p:set>
                                    <p:animEffect transition="in" filter="fade">
                                      <p:cBhvr>
                                        <p:cTn id="7" dur="1000"/>
                                        <p:tgtEl>
                                          <p:spTgt spid="1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p66"/>
          <p:cNvSpPr txBox="1">
            <a:spLocks noGrp="1"/>
          </p:cNvSpPr>
          <p:nvPr>
            <p:ph type="ctrTitle"/>
          </p:nvPr>
        </p:nvSpPr>
        <p:spPr>
          <a:xfrm>
            <a:off x="618825" y="411675"/>
            <a:ext cx="759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Logistic Regression Demonstration</a:t>
            </a:r>
            <a:endParaRPr/>
          </a:p>
        </p:txBody>
      </p:sp>
      <p:pic>
        <p:nvPicPr>
          <p:cNvPr id="1228" name="Google Shape;1228;p66"/>
          <p:cNvPicPr preferRelativeResize="0"/>
          <p:nvPr/>
        </p:nvPicPr>
        <p:blipFill>
          <a:blip r:embed="rId3">
            <a:alphaModFix/>
          </a:blip>
          <a:stretch>
            <a:fillRect/>
          </a:stretch>
        </p:blipFill>
        <p:spPr>
          <a:xfrm>
            <a:off x="618825" y="1083425"/>
            <a:ext cx="4875300" cy="2523900"/>
          </a:xfrm>
          <a:prstGeom prst="roundRect">
            <a:avLst>
              <a:gd name="adj" fmla="val 2499"/>
            </a:avLst>
          </a:prstGeom>
          <a:noFill/>
          <a:ln w="19050" cap="flat" cmpd="sng">
            <a:solidFill>
              <a:schemeClr val="dk1"/>
            </a:solidFill>
            <a:prstDash val="solid"/>
            <a:round/>
            <a:headEnd type="none" w="sm" len="sm"/>
            <a:tailEnd type="none" w="sm" len="sm"/>
          </a:ln>
        </p:spPr>
      </p:pic>
      <p:pic>
        <p:nvPicPr>
          <p:cNvPr id="1229" name="Google Shape;1229;p66"/>
          <p:cNvPicPr preferRelativeResize="0"/>
          <p:nvPr/>
        </p:nvPicPr>
        <p:blipFill>
          <a:blip r:embed="rId4">
            <a:alphaModFix/>
          </a:blip>
          <a:stretch>
            <a:fillRect/>
          </a:stretch>
        </p:blipFill>
        <p:spPr>
          <a:xfrm>
            <a:off x="5084825" y="2017825"/>
            <a:ext cx="3689400" cy="2995500"/>
          </a:xfrm>
          <a:prstGeom prst="roundRect">
            <a:avLst>
              <a:gd name="adj" fmla="val 4223"/>
            </a:avLst>
          </a:prstGeom>
          <a:noFill/>
          <a:ln w="1905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28"/>
                                        </p:tgtEl>
                                        <p:attrNameLst>
                                          <p:attrName>style.visibility</p:attrName>
                                        </p:attrNameLst>
                                      </p:cBhvr>
                                      <p:to>
                                        <p:strVal val="visible"/>
                                      </p:to>
                                    </p:set>
                                    <p:animEffect transition="in" filter="fade">
                                      <p:cBhvr>
                                        <p:cTn id="7" dur="1000"/>
                                        <p:tgtEl>
                                          <p:spTgt spid="1228"/>
                                        </p:tgtEl>
                                      </p:cBhvr>
                                    </p:animEffect>
                                  </p:childTnLst>
                                </p:cTn>
                              </p:par>
                              <p:par>
                                <p:cTn id="8" presetID="10" presetClass="entr" presetSubtype="0" fill="hold" nodeType="withEffect">
                                  <p:stCondLst>
                                    <p:cond delay="0"/>
                                  </p:stCondLst>
                                  <p:childTnLst>
                                    <p:set>
                                      <p:cBhvr>
                                        <p:cTn id="9" dur="1" fill="hold">
                                          <p:stCondLst>
                                            <p:cond delay="0"/>
                                          </p:stCondLst>
                                        </p:cTn>
                                        <p:tgtEl>
                                          <p:spTgt spid="1229"/>
                                        </p:tgtEl>
                                        <p:attrNameLst>
                                          <p:attrName>style.visibility</p:attrName>
                                        </p:attrNameLst>
                                      </p:cBhvr>
                                      <p:to>
                                        <p:strVal val="visible"/>
                                      </p:to>
                                    </p:set>
                                    <p:animEffect transition="in" filter="fade">
                                      <p:cBhvr>
                                        <p:cTn id="10" dur="1000"/>
                                        <p:tgtEl>
                                          <p:spTgt spid="1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67"/>
          <p:cNvSpPr txBox="1">
            <a:spLocks noGrp="1"/>
          </p:cNvSpPr>
          <p:nvPr>
            <p:ph type="body" idx="1"/>
          </p:nvPr>
        </p:nvSpPr>
        <p:spPr>
          <a:xfrm>
            <a:off x="618825" y="1679175"/>
            <a:ext cx="6582000" cy="24810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Font typeface="Maven Pro SemiBold"/>
              <a:buChar char="●"/>
            </a:pPr>
            <a:r>
              <a:rPr lang="en-SG" b="1">
                <a:latin typeface="Maven Pro SemiBold"/>
                <a:ea typeface="Maven Pro SemiBold"/>
                <a:cs typeface="Maven Pro SemiBold"/>
                <a:sym typeface="Maven Pro SemiBold"/>
              </a:rPr>
              <a:t>Evaluate, select models</a:t>
            </a:r>
            <a:endParaRPr lang="en-SG" b="1">
              <a:latin typeface="Maven Pro SemiBold"/>
              <a:ea typeface="Maven Pro SemiBold"/>
              <a:cs typeface="Maven Pro SemiBold"/>
            </a:endParaRPr>
          </a:p>
          <a:p>
            <a:pPr marL="457200" lvl="0" indent="-342900" algn="l" rtl="0">
              <a:lnSpc>
                <a:spcPct val="200000"/>
              </a:lnSpc>
              <a:spcBef>
                <a:spcPts val="0"/>
              </a:spcBef>
              <a:spcAft>
                <a:spcPts val="0"/>
              </a:spcAft>
              <a:buSzPts val="1800"/>
              <a:buFont typeface="Maven Pro SemiBold"/>
              <a:buChar char="●"/>
            </a:pPr>
            <a:r>
              <a:rPr lang="en-SG" b="1">
                <a:latin typeface="Maven Pro SemiBold"/>
                <a:ea typeface="Maven Pro SemiBold"/>
                <a:cs typeface="Maven Pro SemiBold"/>
                <a:sym typeface="Maven Pro SemiBold"/>
              </a:rPr>
              <a:t>Splits data into folds</a:t>
            </a:r>
            <a:endParaRPr lang="en-SG" b="1">
              <a:latin typeface="Maven Pro SemiBold"/>
              <a:ea typeface="Maven Pro SemiBold"/>
              <a:cs typeface="Maven Pro SemiBold"/>
            </a:endParaRPr>
          </a:p>
          <a:p>
            <a:pPr marL="457200" lvl="0" indent="-342900" algn="l" rtl="0">
              <a:lnSpc>
                <a:spcPct val="200000"/>
              </a:lnSpc>
              <a:spcBef>
                <a:spcPts val="0"/>
              </a:spcBef>
              <a:spcAft>
                <a:spcPts val="0"/>
              </a:spcAft>
              <a:buSzPts val="1800"/>
              <a:buFont typeface="Maven Pro SemiBold"/>
              <a:buChar char="●"/>
            </a:pPr>
            <a:r>
              <a:rPr lang="en-SG" b="1">
                <a:latin typeface="Maven Pro SemiBold"/>
                <a:ea typeface="Maven Pro SemiBold"/>
                <a:cs typeface="Maven Pro SemiBold"/>
                <a:sym typeface="Maven Pro SemiBold"/>
              </a:rPr>
              <a:t>Reliable performance assessment</a:t>
            </a:r>
          </a:p>
          <a:p>
            <a:pPr marL="0" lvl="0" indent="0" algn="l" rtl="0">
              <a:lnSpc>
                <a:spcPct val="200000"/>
              </a:lnSpc>
              <a:spcBef>
                <a:spcPts val="0"/>
              </a:spcBef>
              <a:spcAft>
                <a:spcPts val="0"/>
              </a:spcAft>
              <a:buNone/>
            </a:pPr>
            <a:endParaRPr>
              <a:latin typeface="Maven Pro SemiBold"/>
              <a:ea typeface="Maven Pro SemiBold"/>
              <a:cs typeface="Maven Pro SemiBold"/>
              <a:sym typeface="Maven Pro SemiBold"/>
            </a:endParaRPr>
          </a:p>
        </p:txBody>
      </p:sp>
      <p:sp>
        <p:nvSpPr>
          <p:cNvPr id="1235" name="Google Shape;1235;p67"/>
          <p:cNvSpPr txBox="1">
            <a:spLocks noGrp="1"/>
          </p:cNvSpPr>
          <p:nvPr>
            <p:ph type="ctrTitle"/>
          </p:nvPr>
        </p:nvSpPr>
        <p:spPr>
          <a:xfrm>
            <a:off x="618825" y="411675"/>
            <a:ext cx="4749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Cross Validation (CV)</a:t>
            </a:r>
            <a:endParaRPr b="1"/>
          </a:p>
        </p:txBody>
      </p:sp>
      <p:grpSp>
        <p:nvGrpSpPr>
          <p:cNvPr id="1236" name="Google Shape;1236;p67"/>
          <p:cNvGrpSpPr/>
          <p:nvPr/>
        </p:nvGrpSpPr>
        <p:grpSpPr>
          <a:xfrm>
            <a:off x="5789247" y="348570"/>
            <a:ext cx="1825123" cy="692759"/>
            <a:chOff x="732422" y="2990152"/>
            <a:chExt cx="1337773" cy="572102"/>
          </a:xfrm>
        </p:grpSpPr>
        <p:sp>
          <p:nvSpPr>
            <p:cNvPr id="1237" name="Google Shape;1237;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67"/>
          <p:cNvSpPr/>
          <p:nvPr/>
        </p:nvSpPr>
        <p:spPr>
          <a:xfrm>
            <a:off x="3908550" y="3795323"/>
            <a:ext cx="725066" cy="158664"/>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4718050" y="3795323"/>
            <a:ext cx="725066" cy="158664"/>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5527550" y="3795323"/>
            <a:ext cx="725066" cy="158664"/>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6337050" y="3795323"/>
            <a:ext cx="725066" cy="158664"/>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7146550" y="3795323"/>
            <a:ext cx="725066" cy="158664"/>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34"/>
                                        </p:tgtEl>
                                        <p:attrNameLst>
                                          <p:attrName>style.visibility</p:attrName>
                                        </p:attrNameLst>
                                      </p:cBhvr>
                                      <p:to>
                                        <p:strVal val="visible"/>
                                      </p:to>
                                    </p:set>
                                    <p:animEffect transition="in" filter="fade">
                                      <p:cBhvr>
                                        <p:cTn id="7" dur="1000"/>
                                        <p:tgtEl>
                                          <p:spTgt spid="1234"/>
                                        </p:tgtEl>
                                      </p:cBhvr>
                                    </p:animEffect>
                                  </p:childTnLst>
                                </p:cTn>
                              </p:par>
                              <p:par>
                                <p:cTn id="8" presetID="10" presetClass="entr" presetSubtype="0" fill="hold" nodeType="withEffect">
                                  <p:stCondLst>
                                    <p:cond delay="0"/>
                                  </p:stCondLst>
                                  <p:childTnLst>
                                    <p:set>
                                      <p:cBhvr>
                                        <p:cTn id="9" dur="1" fill="hold">
                                          <p:stCondLst>
                                            <p:cond delay="0"/>
                                          </p:stCondLst>
                                        </p:cTn>
                                        <p:tgtEl>
                                          <p:spTgt spid="1243"/>
                                        </p:tgtEl>
                                        <p:attrNameLst>
                                          <p:attrName>style.visibility</p:attrName>
                                        </p:attrNameLst>
                                      </p:cBhvr>
                                      <p:to>
                                        <p:strVal val="visible"/>
                                      </p:to>
                                    </p:set>
                                    <p:animEffect transition="in" filter="fade">
                                      <p:cBhvr>
                                        <p:cTn id="10" dur="1000"/>
                                        <p:tgtEl>
                                          <p:spTgt spid="1243"/>
                                        </p:tgtEl>
                                      </p:cBhvr>
                                    </p:animEffect>
                                  </p:childTnLst>
                                </p:cTn>
                              </p:par>
                              <p:par>
                                <p:cTn id="11" presetID="10" presetClass="entr" presetSubtype="0" fill="hold" nodeType="withEffect">
                                  <p:stCondLst>
                                    <p:cond delay="0"/>
                                  </p:stCondLst>
                                  <p:childTnLst>
                                    <p:set>
                                      <p:cBhvr>
                                        <p:cTn id="12" dur="1" fill="hold">
                                          <p:stCondLst>
                                            <p:cond delay="0"/>
                                          </p:stCondLst>
                                        </p:cTn>
                                        <p:tgtEl>
                                          <p:spTgt spid="1244"/>
                                        </p:tgtEl>
                                        <p:attrNameLst>
                                          <p:attrName>style.visibility</p:attrName>
                                        </p:attrNameLst>
                                      </p:cBhvr>
                                      <p:to>
                                        <p:strVal val="visible"/>
                                      </p:to>
                                    </p:set>
                                    <p:animEffect transition="in" filter="fade">
                                      <p:cBhvr>
                                        <p:cTn id="13" dur="1000"/>
                                        <p:tgtEl>
                                          <p:spTgt spid="1244"/>
                                        </p:tgtEl>
                                      </p:cBhvr>
                                    </p:animEffect>
                                  </p:childTnLst>
                                </p:cTn>
                              </p:par>
                              <p:par>
                                <p:cTn id="14" presetID="10" presetClass="entr" presetSubtype="0" fill="hold" nodeType="withEffect">
                                  <p:stCondLst>
                                    <p:cond delay="0"/>
                                  </p:stCondLst>
                                  <p:childTnLst>
                                    <p:set>
                                      <p:cBhvr>
                                        <p:cTn id="15" dur="1" fill="hold">
                                          <p:stCondLst>
                                            <p:cond delay="0"/>
                                          </p:stCondLst>
                                        </p:cTn>
                                        <p:tgtEl>
                                          <p:spTgt spid="1245"/>
                                        </p:tgtEl>
                                        <p:attrNameLst>
                                          <p:attrName>style.visibility</p:attrName>
                                        </p:attrNameLst>
                                      </p:cBhvr>
                                      <p:to>
                                        <p:strVal val="visible"/>
                                      </p:to>
                                    </p:set>
                                    <p:animEffect transition="in" filter="fade">
                                      <p:cBhvr>
                                        <p:cTn id="16" dur="1000"/>
                                        <p:tgtEl>
                                          <p:spTgt spid="1245"/>
                                        </p:tgtEl>
                                      </p:cBhvr>
                                    </p:animEffect>
                                  </p:childTnLst>
                                </p:cTn>
                              </p:par>
                              <p:par>
                                <p:cTn id="17" presetID="10" presetClass="entr" presetSubtype="0" fill="hold" nodeType="withEffect">
                                  <p:stCondLst>
                                    <p:cond delay="0"/>
                                  </p:stCondLst>
                                  <p:childTnLst>
                                    <p:set>
                                      <p:cBhvr>
                                        <p:cTn id="18" dur="1" fill="hold">
                                          <p:stCondLst>
                                            <p:cond delay="0"/>
                                          </p:stCondLst>
                                        </p:cTn>
                                        <p:tgtEl>
                                          <p:spTgt spid="1246"/>
                                        </p:tgtEl>
                                        <p:attrNameLst>
                                          <p:attrName>style.visibility</p:attrName>
                                        </p:attrNameLst>
                                      </p:cBhvr>
                                      <p:to>
                                        <p:strVal val="visible"/>
                                      </p:to>
                                    </p:set>
                                    <p:animEffect transition="in" filter="fade">
                                      <p:cBhvr>
                                        <p:cTn id="19" dur="1000"/>
                                        <p:tgtEl>
                                          <p:spTgt spid="1246"/>
                                        </p:tgtEl>
                                      </p:cBhvr>
                                    </p:animEffect>
                                  </p:childTnLst>
                                </p:cTn>
                              </p:par>
                              <p:par>
                                <p:cTn id="20" presetID="10" presetClass="entr" presetSubtype="0" fill="hold" nodeType="withEffect">
                                  <p:stCondLst>
                                    <p:cond delay="0"/>
                                  </p:stCondLst>
                                  <p:childTnLst>
                                    <p:set>
                                      <p:cBhvr>
                                        <p:cTn id="21" dur="1" fill="hold">
                                          <p:stCondLst>
                                            <p:cond delay="0"/>
                                          </p:stCondLst>
                                        </p:cTn>
                                        <p:tgtEl>
                                          <p:spTgt spid="1247"/>
                                        </p:tgtEl>
                                        <p:attrNameLst>
                                          <p:attrName>style.visibility</p:attrName>
                                        </p:attrNameLst>
                                      </p:cBhvr>
                                      <p:to>
                                        <p:strVal val="visible"/>
                                      </p:to>
                                    </p:set>
                                    <p:animEffect transition="in" filter="fade">
                                      <p:cBhvr>
                                        <p:cTn id="22" dur="1000"/>
                                        <p:tgtEl>
                                          <p:spTgt spid="12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52" name="Google Shape;1252;p68"/>
              <p:cNvSpPr txBox="1">
                <a:spLocks noGrp="1"/>
              </p:cNvSpPr>
              <p:nvPr>
                <p:ph type="body" idx="1"/>
              </p:nvPr>
            </p:nvSpPr>
            <p:spPr>
              <a:xfrm>
                <a:off x="249176" y="1418875"/>
                <a:ext cx="3817433" cy="3584926"/>
              </a:xfrm>
              <a:prstGeom prst="rect">
                <a:avLst/>
              </a:prstGeom>
              <a:noFill/>
              <a:ln>
                <a:noFill/>
              </a:ln>
            </p:spPr>
            <p:txBody>
              <a:bodyPr spcFirstLastPara="1" wrap="square" lIns="91425" tIns="91425" rIns="91425" bIns="91425" anchor="t" anchorCtr="0">
                <a:noAutofit/>
              </a:bodyPr>
              <a:lstStyle/>
              <a:p>
                <a:pPr>
                  <a:lnSpc>
                    <a:spcPct val="150000"/>
                  </a:lnSpc>
                  <a:buFont typeface="Maven Pro SemiBold"/>
                </a:pPr>
                <a:r>
                  <a:rPr lang="en-SG" b="1">
                    <a:latin typeface="Maven Pro SemiBold"/>
                    <a:sym typeface="Maven Pro SemiBold"/>
                  </a:rPr>
                  <a:t>Main idea: </a:t>
                </a:r>
                <a:r>
                  <a:rPr lang="en-SG" b="1">
                    <a:solidFill>
                      <a:schemeClr val="accent5"/>
                    </a:solidFill>
                    <a:latin typeface="Maven Pro SemiBold"/>
                    <a:sym typeface="Maven Pro SemiBold"/>
                  </a:rPr>
                  <a:t>hyperplane</a:t>
                </a:r>
              </a:p>
              <a:p>
                <a:pPr>
                  <a:lnSpc>
                    <a:spcPct val="150000"/>
                  </a:lnSpc>
                  <a:buFont typeface="Maven Pro SemiBold"/>
                </a:pPr>
                <a:endParaRPr lang="en-SG" sz="600" b="1">
                  <a:solidFill>
                    <a:schemeClr val="accent5"/>
                  </a:solidFill>
                  <a:latin typeface="Maven Pro SemiBold"/>
                </a:endParaRPr>
              </a:p>
              <a:p>
                <a:pPr>
                  <a:lnSpc>
                    <a:spcPct val="150000"/>
                  </a:lnSpc>
                  <a:buFont typeface="Maven Pro SemiBold"/>
                </a:pPr>
                <a:r>
                  <a:rPr lang="en-SG" b="1">
                    <a:latin typeface="Maven Pro SemiBold"/>
                    <a:sym typeface="Maven Pro SemiBold"/>
                  </a:rPr>
                  <a:t>4 types of Kernel</a:t>
                </a:r>
              </a:p>
              <a:p>
                <a:pPr marL="631825" lvl="1" indent="-360363">
                  <a:lnSpc>
                    <a:spcPct val="150000"/>
                  </a:lnSpc>
                  <a:buSzPts val="1800"/>
                  <a:buFont typeface="Maven Pro SemiBold"/>
                  <a:buChar char="●"/>
                </a:pPr>
                <a:r>
                  <a:rPr lang="en-SG" b="1">
                    <a:solidFill>
                      <a:schemeClr val="accent5"/>
                    </a:solidFill>
                    <a:latin typeface="Maven Pro SemiBold"/>
                    <a:sym typeface="Maven Pro SemiBold"/>
                  </a:rPr>
                  <a:t>Linear</a:t>
                </a:r>
                <a:r>
                  <a:rPr lang="en-SG" b="1">
                    <a:solidFill>
                      <a:schemeClr val="bg1"/>
                    </a:solidFill>
                    <a:latin typeface="Maven Pro SemiBold"/>
                    <a:sym typeface="Maven Pro SemiBold"/>
                  </a:rPr>
                  <a:t>: </a:t>
                </a:r>
                <a14:m>
                  <m:oMath xmlns:m="http://schemas.openxmlformats.org/officeDocument/2006/math">
                    <m:sSup>
                      <m:sSupPr>
                        <m:ctrlPr>
                          <a:rPr lang="en-SG" b="1" i="1" smtClean="0">
                            <a:solidFill>
                              <a:schemeClr val="bg1"/>
                            </a:solidFill>
                            <a:latin typeface="Cambria Math" panose="02040503050406030204" pitchFamily="18" charset="0"/>
                            <a:sym typeface="Maven Pro SemiBold"/>
                          </a:rPr>
                        </m:ctrlPr>
                      </m:sSupPr>
                      <m:e>
                        <m:r>
                          <a:rPr lang="en-SG" b="1">
                            <a:solidFill>
                              <a:schemeClr val="bg1"/>
                            </a:solidFill>
                            <a:latin typeface="Cambria Math" panose="02040503050406030204" pitchFamily="18" charset="0"/>
                            <a:sym typeface="Maven Pro SemiBold"/>
                          </a:rPr>
                          <m:t>𝒙</m:t>
                        </m:r>
                      </m:e>
                      <m:sup>
                        <m:r>
                          <a:rPr lang="en-SG" b="1">
                            <a:solidFill>
                              <a:schemeClr val="bg1"/>
                            </a:solidFill>
                            <a:latin typeface="Cambria Math" panose="02040503050406030204" pitchFamily="18" charset="0"/>
                            <a:sym typeface="Maven Pro SemiBold"/>
                          </a:rPr>
                          <m:t>𝑻</m:t>
                        </m:r>
                      </m:sup>
                    </m:sSup>
                    <m:r>
                      <a:rPr lang="en-SG" b="1">
                        <a:solidFill>
                          <a:schemeClr val="bg1"/>
                        </a:solidFill>
                        <a:latin typeface="Cambria Math" panose="02040503050406030204" pitchFamily="18" charset="0"/>
                        <a:sym typeface="Maven Pro SemiBold"/>
                      </a:rPr>
                      <m:t>𝒙</m:t>
                    </m:r>
                    <m:r>
                      <a:rPr lang="en-SG" b="1">
                        <a:solidFill>
                          <a:schemeClr val="bg1"/>
                        </a:solidFill>
                        <a:latin typeface="Cambria Math" panose="02040503050406030204" pitchFamily="18" charset="0"/>
                        <a:sym typeface="Maven Pro SemiBold"/>
                      </a:rPr>
                      <m:t>′</m:t>
                    </m:r>
                  </m:oMath>
                </a14:m>
                <a:endParaRPr lang="en-SG" b="1">
                  <a:solidFill>
                    <a:schemeClr val="bg1"/>
                  </a:solidFill>
                  <a:latin typeface="Maven Pro SemiBold"/>
                  <a:sym typeface="Maven Pro SemiBold"/>
                </a:endParaRPr>
              </a:p>
              <a:p>
                <a:pPr marL="631825" lvl="1" indent="-360363">
                  <a:lnSpc>
                    <a:spcPct val="150000"/>
                  </a:lnSpc>
                  <a:buSzPts val="1800"/>
                  <a:buFont typeface="Maven Pro SemiBold"/>
                  <a:buChar char="●"/>
                </a:pPr>
                <a:r>
                  <a:rPr lang="en-SG" b="1">
                    <a:solidFill>
                      <a:schemeClr val="accent5"/>
                    </a:solidFill>
                    <a:latin typeface="Maven Pro SemiBold"/>
                    <a:sym typeface="Maven Pro SemiBold"/>
                  </a:rPr>
                  <a:t>Polynomial</a:t>
                </a:r>
                <a:r>
                  <a:rPr lang="en-SG" b="1">
                    <a:solidFill>
                      <a:schemeClr val="bg1"/>
                    </a:solidFill>
                    <a:sym typeface="Maven Pro SemiBold"/>
                  </a:rPr>
                  <a:t>: </a:t>
                </a:r>
                <a14:m>
                  <m:oMath xmlns:m="http://schemas.openxmlformats.org/officeDocument/2006/math">
                    <m:sSup>
                      <m:sSupPr>
                        <m:ctrlPr>
                          <a:rPr lang="en-SG" b="1" i="1" smtClean="0">
                            <a:solidFill>
                              <a:schemeClr val="bg1"/>
                            </a:solidFill>
                            <a:latin typeface="Cambria Math" panose="02040503050406030204" pitchFamily="18" charset="0"/>
                            <a:sym typeface="Maven Pro SemiBold"/>
                          </a:rPr>
                        </m:ctrlPr>
                      </m:sSupPr>
                      <m:e>
                        <m:d>
                          <m:dPr>
                            <m:ctrlPr>
                              <a:rPr lang="en-SG" b="1" i="1">
                                <a:solidFill>
                                  <a:schemeClr val="bg1"/>
                                </a:solidFill>
                                <a:latin typeface="Cambria Math" panose="02040503050406030204" pitchFamily="18" charset="0"/>
                                <a:sym typeface="Maven Pro SemiBold"/>
                              </a:rPr>
                            </m:ctrlPr>
                          </m:dPr>
                          <m:e>
                            <m:sSup>
                              <m:sSupPr>
                                <m:ctrlPr>
                                  <a:rPr lang="en-SG" b="1" i="1">
                                    <a:solidFill>
                                      <a:schemeClr val="bg1"/>
                                    </a:solidFill>
                                    <a:latin typeface="Cambria Math" panose="02040503050406030204" pitchFamily="18" charset="0"/>
                                    <a:sym typeface="Maven Pro SemiBold"/>
                                  </a:rPr>
                                </m:ctrlPr>
                              </m:sSupPr>
                              <m:e>
                                <m:r>
                                  <a:rPr lang="en-SG" b="1">
                                    <a:solidFill>
                                      <a:schemeClr val="bg1"/>
                                    </a:solidFill>
                                    <a:latin typeface="Cambria Math" panose="02040503050406030204" pitchFamily="18" charset="0"/>
                                    <a:sym typeface="Maven Pro SemiBold"/>
                                  </a:rPr>
                                  <m:t>𝒙</m:t>
                                </m:r>
                              </m:e>
                              <m:sup>
                                <m:r>
                                  <a:rPr lang="en-SG" b="1">
                                    <a:solidFill>
                                      <a:schemeClr val="bg1"/>
                                    </a:solidFill>
                                    <a:latin typeface="Cambria Math" panose="02040503050406030204" pitchFamily="18" charset="0"/>
                                    <a:sym typeface="Maven Pro SemiBold"/>
                                  </a:rPr>
                                  <m:t>𝑻</m:t>
                                </m:r>
                              </m:sup>
                            </m:sSup>
                            <m:sSup>
                              <m:sSupPr>
                                <m:ctrlPr>
                                  <a:rPr lang="en-SG" b="1" i="1">
                                    <a:solidFill>
                                      <a:schemeClr val="bg1"/>
                                    </a:solidFill>
                                    <a:latin typeface="Cambria Math" panose="02040503050406030204" pitchFamily="18" charset="0"/>
                                    <a:sym typeface="Maven Pro SemiBold"/>
                                  </a:rPr>
                                </m:ctrlPr>
                              </m:sSupPr>
                              <m:e>
                                <m:r>
                                  <a:rPr lang="en-SG" b="1">
                                    <a:solidFill>
                                      <a:schemeClr val="bg1"/>
                                    </a:solidFill>
                                    <a:latin typeface="Cambria Math" panose="02040503050406030204" pitchFamily="18" charset="0"/>
                                    <a:sym typeface="Maven Pro SemiBold"/>
                                  </a:rPr>
                                  <m:t>𝒙</m:t>
                                </m:r>
                              </m:e>
                              <m:sup>
                                <m:r>
                                  <a:rPr lang="en-SG" b="1">
                                    <a:solidFill>
                                      <a:schemeClr val="bg1"/>
                                    </a:solidFill>
                                    <a:latin typeface="Cambria Math" panose="02040503050406030204" pitchFamily="18" charset="0"/>
                                    <a:sym typeface="Maven Pro SemiBold"/>
                                  </a:rPr>
                                  <m:t>′</m:t>
                                </m:r>
                              </m:sup>
                            </m:sSup>
                            <m:r>
                              <a:rPr lang="en-SG" b="1">
                                <a:solidFill>
                                  <a:schemeClr val="bg1"/>
                                </a:solidFill>
                                <a:latin typeface="Cambria Math" panose="02040503050406030204" pitchFamily="18" charset="0"/>
                                <a:sym typeface="Maven Pro SemiBold"/>
                              </a:rPr>
                              <m:t>+</m:t>
                            </m:r>
                            <m:r>
                              <a:rPr lang="en-SG" b="1">
                                <a:solidFill>
                                  <a:schemeClr val="bg1"/>
                                </a:solidFill>
                                <a:latin typeface="Cambria Math" panose="02040503050406030204" pitchFamily="18" charset="0"/>
                                <a:sym typeface="Maven Pro SemiBold"/>
                              </a:rPr>
                              <m:t>𝟏</m:t>
                            </m:r>
                          </m:e>
                        </m:d>
                      </m:e>
                      <m:sup>
                        <m:r>
                          <a:rPr lang="en-SG" b="1">
                            <a:solidFill>
                              <a:schemeClr val="bg1"/>
                            </a:solidFill>
                            <a:latin typeface="Cambria Math" panose="02040503050406030204" pitchFamily="18" charset="0"/>
                            <a:sym typeface="Maven Pro SemiBold"/>
                          </a:rPr>
                          <m:t>𝒅</m:t>
                        </m:r>
                      </m:sup>
                    </m:sSup>
                  </m:oMath>
                </a14:m>
                <a:endParaRPr lang="en-SG" b="1">
                  <a:solidFill>
                    <a:schemeClr val="accent5"/>
                  </a:solidFill>
                  <a:latin typeface="Maven Pro SemiBold"/>
                  <a:sym typeface="Maven Pro SemiBold"/>
                </a:endParaRPr>
              </a:p>
              <a:p>
                <a:pPr marL="631825" lvl="1" indent="-360363">
                  <a:lnSpc>
                    <a:spcPct val="150000"/>
                  </a:lnSpc>
                  <a:buSzPts val="1800"/>
                  <a:buFont typeface="Maven Pro SemiBold"/>
                  <a:buChar char="●"/>
                </a:pPr>
                <a:r>
                  <a:rPr lang="en-SG" b="1">
                    <a:solidFill>
                      <a:schemeClr val="accent5"/>
                    </a:solidFill>
                    <a:latin typeface="Maven Pro SemiBold"/>
                    <a:sym typeface="Maven Pro SemiBold"/>
                  </a:rPr>
                  <a:t>Gaussian</a:t>
                </a:r>
                <a:r>
                  <a:rPr lang="en-SG" b="1">
                    <a:solidFill>
                      <a:schemeClr val="bg1"/>
                    </a:solidFill>
                    <a:latin typeface="Maven Pro SemiBold"/>
                    <a:sym typeface="Maven Pro SemiBold"/>
                  </a:rPr>
                  <a:t>: </a:t>
                </a:r>
                <a14:m>
                  <m:oMath xmlns:m="http://schemas.openxmlformats.org/officeDocument/2006/math">
                    <m:r>
                      <a:rPr lang="en-SG" b="1" i="0" smtClean="0">
                        <a:solidFill>
                          <a:schemeClr val="bg1"/>
                        </a:solidFill>
                        <a:latin typeface="Cambria Math" panose="02040503050406030204" pitchFamily="18" charset="0"/>
                        <a:sym typeface="Maven Pro SemiBold"/>
                      </a:rPr>
                      <m:t>𝐞𝐱𝐩</m:t>
                    </m:r>
                    <m:d>
                      <m:dPr>
                        <m:ctrlPr>
                          <a:rPr lang="en-SG" b="1" i="1" smtClean="0">
                            <a:solidFill>
                              <a:schemeClr val="bg1"/>
                            </a:solidFill>
                            <a:latin typeface="Cambria Math" panose="02040503050406030204" pitchFamily="18" charset="0"/>
                            <a:sym typeface="Maven Pro SemiBold"/>
                          </a:rPr>
                        </m:ctrlPr>
                      </m:dPr>
                      <m:e>
                        <m:r>
                          <a:rPr lang="en-SG" b="1" i="1" smtClean="0">
                            <a:solidFill>
                              <a:schemeClr val="bg1"/>
                            </a:solidFill>
                            <a:latin typeface="Cambria Math" panose="02040503050406030204" pitchFamily="18" charset="0"/>
                            <a:sym typeface="Maven Pro SemiBold"/>
                          </a:rPr>
                          <m:t>−</m:t>
                        </m:r>
                        <m:r>
                          <a:rPr lang="en-SG" b="1" i="1" smtClean="0">
                            <a:solidFill>
                              <a:schemeClr val="bg1"/>
                            </a:solidFill>
                            <a:latin typeface="Cambria Math" panose="02040503050406030204" pitchFamily="18" charset="0"/>
                            <a:sym typeface="Maven Pro SemiBold"/>
                          </a:rPr>
                          <m:t>𝜸</m:t>
                        </m:r>
                        <m:sSup>
                          <m:sSupPr>
                            <m:ctrlPr>
                              <a:rPr lang="en-SG" b="1" i="1" smtClean="0">
                                <a:solidFill>
                                  <a:schemeClr val="bg1"/>
                                </a:solidFill>
                                <a:latin typeface="Cambria Math" panose="02040503050406030204" pitchFamily="18" charset="0"/>
                                <a:ea typeface="Cambria Math" panose="02040503050406030204" pitchFamily="18" charset="0"/>
                                <a:sym typeface="Maven Pro SemiBold"/>
                              </a:rPr>
                            </m:ctrlPr>
                          </m:sSupPr>
                          <m:e>
                            <m:d>
                              <m:dPr>
                                <m:begChr m:val="|"/>
                                <m:endChr m:val="|"/>
                                <m:ctrlPr>
                                  <a:rPr lang="en-SG" b="1" i="1" smtClean="0">
                                    <a:solidFill>
                                      <a:schemeClr val="bg1"/>
                                    </a:solidFill>
                                    <a:latin typeface="Cambria Math" panose="02040503050406030204" pitchFamily="18" charset="0"/>
                                    <a:sym typeface="Maven Pro SemiBold"/>
                                  </a:rPr>
                                </m:ctrlPr>
                              </m:dPr>
                              <m:e>
                                <m:r>
                                  <a:rPr lang="en-SG" b="1" i="1" smtClean="0">
                                    <a:solidFill>
                                      <a:schemeClr val="bg1"/>
                                    </a:solidFill>
                                    <a:latin typeface="Cambria Math" panose="02040503050406030204" pitchFamily="18" charset="0"/>
                                    <a:ea typeface="Cambria Math" panose="02040503050406030204" pitchFamily="18" charset="0"/>
                                    <a:sym typeface="Maven Pro SemiBold"/>
                                  </a:rPr>
                                  <m:t>𝒙</m:t>
                                </m:r>
                                <m:r>
                                  <a:rPr lang="en-SG" b="1" i="1" smtClean="0">
                                    <a:solidFill>
                                      <a:schemeClr val="bg1"/>
                                    </a:solidFill>
                                    <a:latin typeface="Cambria Math" panose="02040503050406030204" pitchFamily="18" charset="0"/>
                                    <a:ea typeface="Cambria Math" panose="02040503050406030204" pitchFamily="18" charset="0"/>
                                    <a:sym typeface="Maven Pro SemiBold"/>
                                  </a:rPr>
                                  <m:t>−</m:t>
                                </m:r>
                                <m:sSup>
                                  <m:sSupPr>
                                    <m:ctrlPr>
                                      <a:rPr lang="en-SG" b="1" i="1" smtClean="0">
                                        <a:solidFill>
                                          <a:schemeClr val="bg1"/>
                                        </a:solidFill>
                                        <a:latin typeface="Cambria Math" panose="02040503050406030204" pitchFamily="18" charset="0"/>
                                        <a:ea typeface="Cambria Math" panose="02040503050406030204" pitchFamily="18" charset="0"/>
                                        <a:sym typeface="Maven Pro SemiBold"/>
                                      </a:rPr>
                                    </m:ctrlPr>
                                  </m:sSupPr>
                                  <m:e>
                                    <m:r>
                                      <a:rPr lang="en-SG" b="1" i="1" smtClean="0">
                                        <a:solidFill>
                                          <a:schemeClr val="bg1"/>
                                        </a:solidFill>
                                        <a:latin typeface="Cambria Math" panose="02040503050406030204" pitchFamily="18" charset="0"/>
                                        <a:ea typeface="Cambria Math" panose="02040503050406030204" pitchFamily="18" charset="0"/>
                                        <a:sym typeface="Maven Pro SemiBold"/>
                                      </a:rPr>
                                      <m:t>𝒙</m:t>
                                    </m:r>
                                  </m:e>
                                  <m:sup>
                                    <m:r>
                                      <a:rPr lang="en-SG" b="1" i="1" smtClean="0">
                                        <a:solidFill>
                                          <a:schemeClr val="bg1"/>
                                        </a:solidFill>
                                        <a:latin typeface="Cambria Math" panose="02040503050406030204" pitchFamily="18" charset="0"/>
                                        <a:ea typeface="Cambria Math" panose="02040503050406030204" pitchFamily="18" charset="0"/>
                                        <a:sym typeface="Maven Pro SemiBold"/>
                                      </a:rPr>
                                      <m:t>′</m:t>
                                    </m:r>
                                  </m:sup>
                                </m:sSup>
                              </m:e>
                            </m:d>
                          </m:e>
                          <m:sup>
                            <m:r>
                              <a:rPr lang="en-SG" b="1" i="1" smtClean="0">
                                <a:solidFill>
                                  <a:schemeClr val="bg1"/>
                                </a:solidFill>
                                <a:latin typeface="Cambria Math" panose="02040503050406030204" pitchFamily="18" charset="0"/>
                                <a:ea typeface="Cambria Math" panose="02040503050406030204" pitchFamily="18" charset="0"/>
                                <a:sym typeface="Maven Pro SemiBold"/>
                              </a:rPr>
                              <m:t>𝟐</m:t>
                            </m:r>
                          </m:sup>
                        </m:sSup>
                      </m:e>
                    </m:d>
                  </m:oMath>
                </a14:m>
                <a:endParaRPr lang="en-SG" b="1">
                  <a:solidFill>
                    <a:schemeClr val="accent5"/>
                  </a:solidFill>
                  <a:latin typeface="Maven Pro SemiBold"/>
                  <a:ea typeface="Cambria Math" panose="02040503050406030204" pitchFamily="18" charset="0"/>
                  <a:sym typeface="Maven Pro SemiBold"/>
                </a:endParaRPr>
              </a:p>
              <a:p>
                <a:pPr marL="631825" lvl="1" indent="-360363">
                  <a:lnSpc>
                    <a:spcPct val="150000"/>
                  </a:lnSpc>
                  <a:buSzPts val="1800"/>
                  <a:buFont typeface="Maven Pro SemiBold"/>
                  <a:buChar char="●"/>
                </a:pPr>
                <a:r>
                  <a:rPr lang="en-SG" b="1">
                    <a:solidFill>
                      <a:schemeClr val="accent5"/>
                    </a:solidFill>
                    <a:latin typeface="Maven Pro SemiBold"/>
                    <a:sym typeface="Maven Pro SemiBold"/>
                  </a:rPr>
                  <a:t>Sigmoid</a:t>
                </a:r>
                <a:r>
                  <a:rPr lang="en-SG" b="1">
                    <a:solidFill>
                      <a:schemeClr val="bg1"/>
                    </a:solidFill>
                    <a:latin typeface="Maven Pro SemiBold"/>
                    <a:sym typeface="Maven Pro SemiBold"/>
                  </a:rPr>
                  <a:t>: </a:t>
                </a:r>
                <a14:m>
                  <m:oMath xmlns:m="http://schemas.openxmlformats.org/officeDocument/2006/math">
                    <m:r>
                      <a:rPr lang="en-SG" b="1" i="0" smtClean="0">
                        <a:solidFill>
                          <a:schemeClr val="bg1"/>
                        </a:solidFill>
                        <a:latin typeface="Cambria Math" panose="02040503050406030204" pitchFamily="18" charset="0"/>
                        <a:sym typeface="Maven Pro SemiBold"/>
                      </a:rPr>
                      <m:t>𝐭𝐚𝐧𝐡</m:t>
                    </m:r>
                    <m:d>
                      <m:dPr>
                        <m:ctrlPr>
                          <a:rPr lang="en-SG" b="1" i="1" smtClean="0">
                            <a:solidFill>
                              <a:schemeClr val="bg1"/>
                            </a:solidFill>
                            <a:latin typeface="Cambria Math" panose="02040503050406030204" pitchFamily="18" charset="0"/>
                            <a:sym typeface="Maven Pro SemiBold"/>
                          </a:rPr>
                        </m:ctrlPr>
                      </m:dPr>
                      <m:e>
                        <m:r>
                          <a:rPr lang="en-SG" b="1" i="1" smtClean="0">
                            <a:solidFill>
                              <a:schemeClr val="bg1"/>
                            </a:solidFill>
                            <a:latin typeface="Cambria Math" panose="02040503050406030204" pitchFamily="18" charset="0"/>
                            <a:sym typeface="Maven Pro SemiBold"/>
                          </a:rPr>
                          <m:t>𝜸</m:t>
                        </m:r>
                        <m:sSup>
                          <m:sSupPr>
                            <m:ctrlPr>
                              <a:rPr lang="en-SG" b="1" i="1" smtClean="0">
                                <a:solidFill>
                                  <a:schemeClr val="bg1"/>
                                </a:solidFill>
                                <a:latin typeface="Cambria Math" panose="02040503050406030204" pitchFamily="18" charset="0"/>
                                <a:sym typeface="Maven Pro SemiBold"/>
                              </a:rPr>
                            </m:ctrlPr>
                          </m:sSupPr>
                          <m:e>
                            <m:r>
                              <a:rPr lang="en-SG" b="1" i="1" smtClean="0">
                                <a:solidFill>
                                  <a:schemeClr val="bg1"/>
                                </a:solidFill>
                                <a:latin typeface="Cambria Math" panose="02040503050406030204" pitchFamily="18" charset="0"/>
                                <a:sym typeface="Maven Pro SemiBold"/>
                              </a:rPr>
                              <m:t>𝒙</m:t>
                            </m:r>
                          </m:e>
                          <m:sup>
                            <m:r>
                              <a:rPr lang="en-SG" b="1" i="1" smtClean="0">
                                <a:solidFill>
                                  <a:schemeClr val="bg1"/>
                                </a:solidFill>
                                <a:latin typeface="Cambria Math" panose="02040503050406030204" pitchFamily="18" charset="0"/>
                                <a:sym typeface="Maven Pro SemiBold"/>
                              </a:rPr>
                              <m:t>𝑻</m:t>
                            </m:r>
                          </m:sup>
                        </m:sSup>
                        <m:sSup>
                          <m:sSupPr>
                            <m:ctrlPr>
                              <a:rPr lang="en-SG" b="1" i="1" smtClean="0">
                                <a:solidFill>
                                  <a:schemeClr val="bg1"/>
                                </a:solidFill>
                                <a:latin typeface="Cambria Math" panose="02040503050406030204" pitchFamily="18" charset="0"/>
                                <a:sym typeface="Maven Pro SemiBold"/>
                              </a:rPr>
                            </m:ctrlPr>
                          </m:sSupPr>
                          <m:e>
                            <m:r>
                              <a:rPr lang="en-SG" b="1" i="1" smtClean="0">
                                <a:solidFill>
                                  <a:schemeClr val="bg1"/>
                                </a:solidFill>
                                <a:latin typeface="Cambria Math" panose="02040503050406030204" pitchFamily="18" charset="0"/>
                                <a:sym typeface="Maven Pro SemiBold"/>
                              </a:rPr>
                              <m:t>𝒙</m:t>
                            </m:r>
                          </m:e>
                          <m:sup>
                            <m:r>
                              <a:rPr lang="en-SG" b="1" i="1" smtClean="0">
                                <a:solidFill>
                                  <a:schemeClr val="bg1"/>
                                </a:solidFill>
                                <a:latin typeface="Cambria Math" panose="02040503050406030204" pitchFamily="18" charset="0"/>
                                <a:sym typeface="Maven Pro SemiBold"/>
                              </a:rPr>
                              <m:t>′</m:t>
                            </m:r>
                          </m:sup>
                        </m:sSup>
                        <m:r>
                          <a:rPr lang="en-SG" b="1" i="1" smtClean="0">
                            <a:solidFill>
                              <a:schemeClr val="bg1"/>
                            </a:solidFill>
                            <a:latin typeface="Cambria Math" panose="02040503050406030204" pitchFamily="18" charset="0"/>
                            <a:sym typeface="Maven Pro SemiBold"/>
                          </a:rPr>
                          <m:t>+</m:t>
                        </m:r>
                        <m:r>
                          <a:rPr lang="en-SG" b="1" i="1" smtClean="0">
                            <a:solidFill>
                              <a:schemeClr val="bg1"/>
                            </a:solidFill>
                            <a:latin typeface="Cambria Math" panose="02040503050406030204" pitchFamily="18" charset="0"/>
                            <a:sym typeface="Maven Pro SemiBold"/>
                          </a:rPr>
                          <m:t>𝒓</m:t>
                        </m:r>
                      </m:e>
                    </m:d>
                  </m:oMath>
                </a14:m>
                <a:endParaRPr lang="en-SG" b="1">
                  <a:solidFill>
                    <a:schemeClr val="accent5"/>
                  </a:solidFill>
                  <a:latin typeface="Maven Pro SemiBold"/>
                  <a:sym typeface="Maven Pro SemiBold"/>
                </a:endParaRPr>
              </a:p>
            </p:txBody>
          </p:sp>
        </mc:Choice>
        <mc:Fallback xmlns="">
          <p:sp>
            <p:nvSpPr>
              <p:cNvPr id="1252" name="Google Shape;1252;p68"/>
              <p:cNvSpPr txBox="1">
                <a:spLocks noGrp="1" noRot="1" noChangeAspect="1" noMove="1" noResize="1" noEditPoints="1" noAdjustHandles="1" noChangeArrowheads="1" noChangeShapeType="1" noTextEdit="1"/>
              </p:cNvSpPr>
              <p:nvPr>
                <p:ph type="body" idx="1"/>
              </p:nvPr>
            </p:nvSpPr>
            <p:spPr>
              <a:xfrm>
                <a:off x="249176" y="1418875"/>
                <a:ext cx="3817433" cy="3584926"/>
              </a:xfrm>
              <a:prstGeom prst="rect">
                <a:avLst/>
              </a:prstGeom>
              <a:blipFill>
                <a:blip r:embed="rId3"/>
                <a:stretch>
                  <a:fillRect/>
                </a:stretch>
              </a:blipFill>
              <a:ln>
                <a:noFill/>
              </a:ln>
            </p:spPr>
            <p:txBody>
              <a:bodyPr/>
              <a:lstStyle/>
              <a:p>
                <a:r>
                  <a:rPr lang="en-SG">
                    <a:noFill/>
                  </a:rPr>
                  <a:t> </a:t>
                </a:r>
              </a:p>
            </p:txBody>
          </p:sp>
        </mc:Fallback>
      </mc:AlternateContent>
      <p:sp>
        <p:nvSpPr>
          <p:cNvPr id="1253" name="Google Shape;1253;p68"/>
          <p:cNvSpPr txBox="1">
            <a:spLocks noGrp="1"/>
          </p:cNvSpPr>
          <p:nvPr>
            <p:ph type="ctrTitle"/>
          </p:nvPr>
        </p:nvSpPr>
        <p:spPr>
          <a:xfrm>
            <a:off x="547525" y="703925"/>
            <a:ext cx="3458100" cy="57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b="1"/>
              <a:t>Support Vector Machines (SVM)</a:t>
            </a:r>
            <a:endParaRPr sz="2800" b="1"/>
          </a:p>
        </p:txBody>
      </p:sp>
      <p:pic>
        <p:nvPicPr>
          <p:cNvPr id="1254" name="Google Shape;1254;p68"/>
          <p:cNvPicPr preferRelativeResize="0"/>
          <p:nvPr/>
        </p:nvPicPr>
        <p:blipFill rotWithShape="1">
          <a:blip r:embed="rId4">
            <a:alphaModFix/>
          </a:blip>
          <a:srcRect r="53412" b="53486"/>
          <a:stretch/>
        </p:blipFill>
        <p:spPr>
          <a:xfrm>
            <a:off x="4115150" y="69775"/>
            <a:ext cx="2394000" cy="2392200"/>
          </a:xfrm>
          <a:prstGeom prst="roundRect">
            <a:avLst>
              <a:gd name="adj" fmla="val 2986"/>
            </a:avLst>
          </a:prstGeom>
          <a:no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pic>
      <p:sp>
        <p:nvSpPr>
          <p:cNvPr id="1255" name="Google Shape;1255;p68"/>
          <p:cNvSpPr/>
          <p:nvPr/>
        </p:nvSpPr>
        <p:spPr>
          <a:xfrm>
            <a:off x="2979601" y="4126225"/>
            <a:ext cx="901060" cy="1014893"/>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6" name="Google Shape;1256;p68"/>
          <p:cNvPicPr preferRelativeResize="0"/>
          <p:nvPr/>
        </p:nvPicPr>
        <p:blipFill rotWithShape="1">
          <a:blip r:embed="rId4">
            <a:alphaModFix/>
          </a:blip>
          <a:srcRect l="53412" b="53488"/>
          <a:stretch/>
        </p:blipFill>
        <p:spPr>
          <a:xfrm>
            <a:off x="6618675" y="69775"/>
            <a:ext cx="2394000" cy="2392200"/>
          </a:xfrm>
          <a:prstGeom prst="roundRect">
            <a:avLst>
              <a:gd name="adj" fmla="val 3754"/>
            </a:avLst>
          </a:prstGeom>
          <a:no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pic>
      <p:pic>
        <p:nvPicPr>
          <p:cNvPr id="1257" name="Google Shape;1257;p68"/>
          <p:cNvPicPr preferRelativeResize="0"/>
          <p:nvPr/>
        </p:nvPicPr>
        <p:blipFill rotWithShape="1">
          <a:blip r:embed="rId4">
            <a:alphaModFix/>
          </a:blip>
          <a:srcRect t="53488" r="53410"/>
          <a:stretch/>
        </p:blipFill>
        <p:spPr>
          <a:xfrm>
            <a:off x="4118343" y="2611601"/>
            <a:ext cx="2394000" cy="2392200"/>
          </a:xfrm>
          <a:prstGeom prst="roundRect">
            <a:avLst>
              <a:gd name="adj" fmla="val 4935"/>
            </a:avLst>
          </a:prstGeom>
          <a:no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pic>
      <p:pic>
        <p:nvPicPr>
          <p:cNvPr id="1258" name="Google Shape;1258;p68"/>
          <p:cNvPicPr preferRelativeResize="0"/>
          <p:nvPr/>
        </p:nvPicPr>
        <p:blipFill rotWithShape="1">
          <a:blip r:embed="rId4">
            <a:alphaModFix/>
          </a:blip>
          <a:srcRect l="53410" t="53488"/>
          <a:stretch/>
        </p:blipFill>
        <p:spPr>
          <a:xfrm>
            <a:off x="6625076" y="2611601"/>
            <a:ext cx="2394000" cy="2392200"/>
          </a:xfrm>
          <a:prstGeom prst="roundRect">
            <a:avLst>
              <a:gd name="adj" fmla="val 4320"/>
            </a:avLst>
          </a:prstGeom>
          <a:noFill/>
          <a:ln w="38100" cap="flat" cmpd="sng">
            <a:solidFill>
              <a:schemeClr val="dk1"/>
            </a:solidFill>
            <a:prstDash val="solid"/>
            <a:round/>
            <a:headEnd type="none" w="sm" len="sm"/>
            <a:tailEnd type="none" w="sm" len="sm"/>
          </a:ln>
          <a:effectLst>
            <a:outerShdw blurRad="57150" dist="19050" dir="5400000" algn="bl" rotWithShape="0">
              <a:srgbClr val="000000">
                <a:alpha val="50000"/>
              </a:srgbClr>
            </a:outerShdw>
          </a:effectLst>
        </p:spPr>
      </p:pic>
      <p:sp>
        <p:nvSpPr>
          <p:cNvPr id="1259" name="Google Shape;1259;p68"/>
          <p:cNvSpPr/>
          <p:nvPr/>
        </p:nvSpPr>
        <p:spPr>
          <a:xfrm>
            <a:off x="3880650" y="2468200"/>
            <a:ext cx="2786400" cy="2679000"/>
          </a:xfrm>
          <a:prstGeom prst="roundRect">
            <a:avLst>
              <a:gd name="adj" fmla="val 8154"/>
            </a:avLst>
          </a:prstGeom>
          <a:no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52"/>
                                        </p:tgtEl>
                                        <p:attrNameLst>
                                          <p:attrName>style.visibility</p:attrName>
                                        </p:attrNameLst>
                                      </p:cBhvr>
                                      <p:to>
                                        <p:strVal val="visible"/>
                                      </p:to>
                                    </p:set>
                                    <p:animEffect transition="in" filter="fade">
                                      <p:cBhvr>
                                        <p:cTn id="7" dur="1000"/>
                                        <p:tgtEl>
                                          <p:spTgt spid="1252"/>
                                        </p:tgtEl>
                                      </p:cBhvr>
                                    </p:animEffect>
                                  </p:childTnLst>
                                </p:cTn>
                              </p:par>
                              <p:par>
                                <p:cTn id="8" presetID="10" presetClass="entr" presetSubtype="0" fill="hold" nodeType="withEffect">
                                  <p:stCondLst>
                                    <p:cond delay="0"/>
                                  </p:stCondLst>
                                  <p:childTnLst>
                                    <p:set>
                                      <p:cBhvr>
                                        <p:cTn id="9" dur="1" fill="hold">
                                          <p:stCondLst>
                                            <p:cond delay="0"/>
                                          </p:stCondLst>
                                        </p:cTn>
                                        <p:tgtEl>
                                          <p:spTgt spid="1254"/>
                                        </p:tgtEl>
                                        <p:attrNameLst>
                                          <p:attrName>style.visibility</p:attrName>
                                        </p:attrNameLst>
                                      </p:cBhvr>
                                      <p:to>
                                        <p:strVal val="visible"/>
                                      </p:to>
                                    </p:set>
                                    <p:animEffect transition="in" filter="fade">
                                      <p:cBhvr>
                                        <p:cTn id="10" dur="1000"/>
                                        <p:tgtEl>
                                          <p:spTgt spid="1254"/>
                                        </p:tgtEl>
                                      </p:cBhvr>
                                    </p:animEffect>
                                  </p:childTnLst>
                                </p:cTn>
                              </p:par>
                              <p:par>
                                <p:cTn id="11" presetID="10" presetClass="entr" presetSubtype="0" fill="hold" nodeType="withEffect">
                                  <p:stCondLst>
                                    <p:cond delay="0"/>
                                  </p:stCondLst>
                                  <p:childTnLst>
                                    <p:set>
                                      <p:cBhvr>
                                        <p:cTn id="12" dur="1" fill="hold">
                                          <p:stCondLst>
                                            <p:cond delay="0"/>
                                          </p:stCondLst>
                                        </p:cTn>
                                        <p:tgtEl>
                                          <p:spTgt spid="1256"/>
                                        </p:tgtEl>
                                        <p:attrNameLst>
                                          <p:attrName>style.visibility</p:attrName>
                                        </p:attrNameLst>
                                      </p:cBhvr>
                                      <p:to>
                                        <p:strVal val="visible"/>
                                      </p:to>
                                    </p:set>
                                    <p:animEffect transition="in" filter="fade">
                                      <p:cBhvr>
                                        <p:cTn id="13" dur="1000"/>
                                        <p:tgtEl>
                                          <p:spTgt spid="1256"/>
                                        </p:tgtEl>
                                      </p:cBhvr>
                                    </p:animEffect>
                                  </p:childTnLst>
                                </p:cTn>
                              </p:par>
                              <p:par>
                                <p:cTn id="14" presetID="10" presetClass="entr" presetSubtype="0" fill="hold" nodeType="withEffect">
                                  <p:stCondLst>
                                    <p:cond delay="0"/>
                                  </p:stCondLst>
                                  <p:childTnLst>
                                    <p:set>
                                      <p:cBhvr>
                                        <p:cTn id="15" dur="1" fill="hold">
                                          <p:stCondLst>
                                            <p:cond delay="0"/>
                                          </p:stCondLst>
                                        </p:cTn>
                                        <p:tgtEl>
                                          <p:spTgt spid="1257"/>
                                        </p:tgtEl>
                                        <p:attrNameLst>
                                          <p:attrName>style.visibility</p:attrName>
                                        </p:attrNameLst>
                                      </p:cBhvr>
                                      <p:to>
                                        <p:strVal val="visible"/>
                                      </p:to>
                                    </p:set>
                                    <p:animEffect transition="in" filter="fade">
                                      <p:cBhvr>
                                        <p:cTn id="16" dur="1000"/>
                                        <p:tgtEl>
                                          <p:spTgt spid="1257"/>
                                        </p:tgtEl>
                                      </p:cBhvr>
                                    </p:animEffect>
                                  </p:childTnLst>
                                </p:cTn>
                              </p:par>
                              <p:par>
                                <p:cTn id="17" presetID="10" presetClass="entr" presetSubtype="0" fill="hold" nodeType="withEffect">
                                  <p:stCondLst>
                                    <p:cond delay="0"/>
                                  </p:stCondLst>
                                  <p:childTnLst>
                                    <p:set>
                                      <p:cBhvr>
                                        <p:cTn id="18" dur="1" fill="hold">
                                          <p:stCondLst>
                                            <p:cond delay="0"/>
                                          </p:stCondLst>
                                        </p:cTn>
                                        <p:tgtEl>
                                          <p:spTgt spid="1258"/>
                                        </p:tgtEl>
                                        <p:attrNameLst>
                                          <p:attrName>style.visibility</p:attrName>
                                        </p:attrNameLst>
                                      </p:cBhvr>
                                      <p:to>
                                        <p:strVal val="visible"/>
                                      </p:to>
                                    </p:set>
                                    <p:animEffect transition="in" filter="fade">
                                      <p:cBhvr>
                                        <p:cTn id="19" dur="1000"/>
                                        <p:tgtEl>
                                          <p:spTgt spid="125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59"/>
                                        </p:tgtEl>
                                        <p:attrNameLst>
                                          <p:attrName>style.visibility</p:attrName>
                                        </p:attrNameLst>
                                      </p:cBhvr>
                                      <p:to>
                                        <p:strVal val="visible"/>
                                      </p:to>
                                    </p:set>
                                    <p:animEffect transition="in" filter="fade">
                                      <p:cBhvr>
                                        <p:cTn id="24" dur="100"/>
                                        <p:tgtEl>
                                          <p:spTgt spid="12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63"/>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64" name="Google Shape;1264;p69"/>
              <p:cNvSpPr txBox="1">
                <a:spLocks noGrp="1"/>
              </p:cNvSpPr>
              <p:nvPr>
                <p:ph type="body" idx="1"/>
              </p:nvPr>
            </p:nvSpPr>
            <p:spPr>
              <a:xfrm>
                <a:off x="231510" y="1400012"/>
                <a:ext cx="4290543" cy="3540900"/>
              </a:xfrm>
              <a:prstGeom prst="rect">
                <a:avLst/>
              </a:prstGeom>
            </p:spPr>
            <p:txBody>
              <a:bodyPr spcFirstLastPara="1" wrap="square" lIns="91425" tIns="91425" rIns="91425" bIns="91425" anchor="t" anchorCtr="0">
                <a:noAutofit/>
              </a:bodyPr>
              <a:lstStyle/>
              <a:p>
                <a:pPr indent="-336550">
                  <a:lnSpc>
                    <a:spcPct val="200000"/>
                  </a:lnSpc>
                  <a:buSzPts val="1700"/>
                  <a:buFont typeface="Maven Pro SemiBold"/>
                  <a:buChar char="●"/>
                </a:pPr>
                <a14:m>
                  <m:oMath xmlns:m="http://schemas.openxmlformats.org/officeDocument/2006/math">
                    <m:r>
                      <a:rPr lang="en-SG" sz="1700" b="1" i="1" dirty="0" smtClean="0">
                        <a:solidFill>
                          <a:schemeClr val="accent3"/>
                        </a:solidFill>
                        <a:latin typeface="Cambria Math" panose="02040503050406030204" pitchFamily="18" charset="0"/>
                        <a:ea typeface="Maven Pro SemiBold"/>
                        <a:cs typeface="Maven Pro SemiBold"/>
                        <a:sym typeface="Maven Pro SemiBold"/>
                      </a:rPr>
                      <m:t>𝜸</m:t>
                    </m:r>
                  </m:oMath>
                </a14:m>
                <a:r>
                  <a:rPr lang="en-SG" sz="1700" b="1">
                    <a:latin typeface="Maven Pro SemiBold"/>
                    <a:ea typeface="Maven Pro SemiBold"/>
                    <a:cs typeface="Maven Pro SemiBold"/>
                    <a:sym typeface="Maven Pro SemiBold"/>
                  </a:rPr>
                  <a:t>: determines  smoothness</a:t>
                </a:r>
                <a:endParaRPr lang="en-SG" sz="1700" b="1">
                  <a:latin typeface="Maven Pro SemiBold"/>
                  <a:ea typeface="Maven Pro SemiBold"/>
                  <a:cs typeface="Maven Pro SemiBold"/>
                </a:endParaRPr>
              </a:p>
              <a:p>
                <a:pPr marL="457200" lvl="0" indent="-336550" algn="l" rtl="0">
                  <a:lnSpc>
                    <a:spcPct val="200000"/>
                  </a:lnSpc>
                  <a:spcBef>
                    <a:spcPts val="0"/>
                  </a:spcBef>
                  <a:spcAft>
                    <a:spcPts val="0"/>
                  </a:spcAft>
                  <a:buSzPts val="1700"/>
                  <a:buFont typeface="Maven Pro SemiBold"/>
                  <a:buChar char="●"/>
                </a:pPr>
                <a14:m>
                  <m:oMath xmlns:m="http://schemas.openxmlformats.org/officeDocument/2006/math">
                    <m:r>
                      <a:rPr lang="en-SG" sz="1700" b="1" i="1" dirty="0" smtClean="0">
                        <a:solidFill>
                          <a:schemeClr val="accent3"/>
                        </a:solidFill>
                        <a:latin typeface="Cambria Math" panose="02040503050406030204" pitchFamily="18" charset="0"/>
                        <a:ea typeface="Maven Pro SemiBold"/>
                        <a:cs typeface="Maven Pro SemiBold"/>
                        <a:sym typeface="Maven Pro SemiBold"/>
                      </a:rPr>
                      <m:t>𝑪</m:t>
                    </m:r>
                  </m:oMath>
                </a14:m>
                <a:r>
                  <a:rPr lang="en-SG" sz="1700" b="1">
                    <a:latin typeface="Maven Pro SemiBold"/>
                    <a:ea typeface="Maven Pro SemiBold"/>
                    <a:cs typeface="Maven Pro SemiBold"/>
                    <a:sym typeface="Maven Pro SemiBold"/>
                  </a:rPr>
                  <a:t>: determines margin, misclassifications</a:t>
                </a:r>
                <a:endParaRPr lang="en-SG" sz="1700" b="1">
                  <a:latin typeface="Maven Pro SemiBold"/>
                  <a:ea typeface="Maven Pro SemiBold"/>
                  <a:cs typeface="Maven Pro SemiBold"/>
                </a:endParaRPr>
              </a:p>
              <a:p>
                <a:pPr marL="457200" lvl="0" indent="-336550" algn="l" rtl="0">
                  <a:lnSpc>
                    <a:spcPct val="200000"/>
                  </a:lnSpc>
                  <a:spcBef>
                    <a:spcPts val="0"/>
                  </a:spcBef>
                  <a:spcAft>
                    <a:spcPts val="0"/>
                  </a:spcAft>
                  <a:buSzPts val="1700"/>
                  <a:buFont typeface="Maven Pro SemiBold"/>
                  <a:buChar char="●"/>
                </a:pPr>
                <a:r>
                  <a:rPr lang="en-SG" sz="1700" b="1">
                    <a:solidFill>
                      <a:schemeClr val="accent5"/>
                    </a:solidFill>
                    <a:latin typeface="Maven Pro SemiBold"/>
                    <a:ea typeface="Maven Pro SemiBold"/>
                    <a:cs typeface="Maven Pro SemiBold"/>
                    <a:sym typeface="Maven Pro SemiBold"/>
                  </a:rPr>
                  <a:t>Hill Climbing</a:t>
                </a:r>
                <a:endParaRPr lang="en-SG" sz="1700" b="1">
                  <a:solidFill>
                    <a:schemeClr val="accent5"/>
                  </a:solidFill>
                  <a:latin typeface="Maven Pro SemiBold"/>
                  <a:ea typeface="Maven Pro SemiBold"/>
                  <a:cs typeface="Maven Pro SemiBold"/>
                </a:endParaRPr>
              </a:p>
              <a:p>
                <a:pPr marL="457200" lvl="0" indent="-336550" algn="l" rtl="0">
                  <a:lnSpc>
                    <a:spcPct val="200000"/>
                  </a:lnSpc>
                  <a:spcBef>
                    <a:spcPts val="0"/>
                  </a:spcBef>
                  <a:spcAft>
                    <a:spcPts val="0"/>
                  </a:spcAft>
                  <a:buSzPts val="1700"/>
                  <a:buFont typeface="Maven Pro SemiBold"/>
                  <a:buChar char="●"/>
                </a:pPr>
                <a14:m>
                  <m:oMath xmlns:m="http://schemas.openxmlformats.org/officeDocument/2006/math">
                    <m:r>
                      <a:rPr lang="en-SG" sz="1700" b="1" i="1" dirty="0" smtClean="0">
                        <a:latin typeface="Cambria Math" panose="02040503050406030204" pitchFamily="18" charset="0"/>
                        <a:ea typeface="Maven Pro SemiBold"/>
                        <a:cs typeface="Maven Pro SemiBold"/>
                        <a:sym typeface="Maven Pro SemiBold"/>
                      </a:rPr>
                      <m:t>𝜸</m:t>
                    </m:r>
                    <m:r>
                      <a:rPr lang="en-SG" sz="1700" b="1" i="1" dirty="0" smtClean="0">
                        <a:latin typeface="Cambria Math" panose="02040503050406030204" pitchFamily="18" charset="0"/>
                        <a:ea typeface="Maven Pro SemiBold"/>
                        <a:cs typeface="Maven Pro SemiBold"/>
                        <a:sym typeface="Maven Pro SemiBold"/>
                      </a:rPr>
                      <m:t>=</m:t>
                    </m:r>
                    <m:r>
                      <a:rPr lang="en-SG" sz="1700" b="1" i="1" dirty="0" smtClean="0">
                        <a:latin typeface="Cambria Math" panose="02040503050406030204" pitchFamily="18" charset="0"/>
                        <a:ea typeface="Maven Pro SemiBold"/>
                        <a:cs typeface="Maven Pro SemiBold"/>
                        <a:sym typeface="Maven Pro SemiBold"/>
                      </a:rPr>
                      <m:t>𝟎</m:t>
                    </m:r>
                    <m:r>
                      <a:rPr lang="en-SG" sz="1700" b="1" i="1" dirty="0" smtClean="0">
                        <a:latin typeface="Cambria Math" panose="02040503050406030204" pitchFamily="18" charset="0"/>
                        <a:ea typeface="Maven Pro SemiBold"/>
                        <a:cs typeface="Maven Pro SemiBold"/>
                        <a:sym typeface="Maven Pro SemiBold"/>
                      </a:rPr>
                      <m:t>.</m:t>
                    </m:r>
                    <m:r>
                      <a:rPr lang="en-SG" sz="1700" b="1" i="1" dirty="0" smtClean="0">
                        <a:latin typeface="Cambria Math" panose="02040503050406030204" pitchFamily="18" charset="0"/>
                        <a:ea typeface="Maven Pro SemiBold"/>
                        <a:cs typeface="Maven Pro SemiBold"/>
                        <a:sym typeface="Maven Pro SemiBold"/>
                      </a:rPr>
                      <m:t>𝟎𝟎𝟐𝟔</m:t>
                    </m:r>
                    <m:r>
                      <a:rPr lang="en-SG" sz="1700" b="1" i="1" dirty="0" smtClean="0">
                        <a:latin typeface="Cambria Math" panose="02040503050406030204" pitchFamily="18" charset="0"/>
                        <a:ea typeface="Maven Pro SemiBold"/>
                        <a:cs typeface="Maven Pro SemiBold"/>
                        <a:sym typeface="Maven Pro SemiBold"/>
                      </a:rPr>
                      <m:t>, </m:t>
                    </m:r>
                    <m:r>
                      <a:rPr lang="en-SG" sz="1700" b="1" i="1" dirty="0" smtClean="0">
                        <a:latin typeface="Cambria Math" panose="02040503050406030204" pitchFamily="18" charset="0"/>
                        <a:ea typeface="Maven Pro SemiBold"/>
                        <a:cs typeface="Maven Pro SemiBold"/>
                        <a:sym typeface="Maven Pro SemiBold"/>
                      </a:rPr>
                      <m:t>𝑪</m:t>
                    </m:r>
                    <m:r>
                      <a:rPr lang="en-SG" sz="1700" b="1" i="1" dirty="0" smtClean="0">
                        <a:latin typeface="Cambria Math" panose="02040503050406030204" pitchFamily="18" charset="0"/>
                        <a:ea typeface="Maven Pro SemiBold"/>
                        <a:cs typeface="Maven Pro SemiBold"/>
                        <a:sym typeface="Maven Pro SemiBold"/>
                      </a:rPr>
                      <m:t>=</m:t>
                    </m:r>
                    <m:r>
                      <a:rPr lang="en-SG" sz="1700" b="1" i="1" dirty="0" smtClean="0">
                        <a:latin typeface="Cambria Math" panose="02040503050406030204" pitchFamily="18" charset="0"/>
                        <a:ea typeface="Maven Pro SemiBold"/>
                        <a:cs typeface="Maven Pro SemiBold"/>
                        <a:sym typeface="Maven Pro SemiBold"/>
                      </a:rPr>
                      <m:t>𝟐𝟑</m:t>
                    </m:r>
                    <m:r>
                      <a:rPr lang="en-SG" sz="1700" b="1" i="1" dirty="0" smtClean="0">
                        <a:latin typeface="Cambria Math" panose="02040503050406030204" pitchFamily="18" charset="0"/>
                        <a:ea typeface="Maven Pro SemiBold"/>
                        <a:cs typeface="Maven Pro SemiBold"/>
                        <a:sym typeface="Maven Pro SemiBold"/>
                      </a:rPr>
                      <m:t>.</m:t>
                    </m:r>
                    <m:r>
                      <a:rPr lang="en-SG" sz="1700" b="1" i="1" dirty="0" smtClean="0">
                        <a:latin typeface="Cambria Math" panose="02040503050406030204" pitchFamily="18" charset="0"/>
                        <a:ea typeface="Maven Pro SemiBold"/>
                        <a:cs typeface="Maven Pro SemiBold"/>
                        <a:sym typeface="Maven Pro SemiBold"/>
                      </a:rPr>
                      <m:t>𝟖𝟖</m:t>
                    </m:r>
                  </m:oMath>
                </a14:m>
                <a:endParaRPr lang="en-SG" sz="1700" b="1">
                  <a:latin typeface="Maven Pro SemiBold"/>
                  <a:ea typeface="Maven Pro SemiBold"/>
                  <a:cs typeface="Maven Pro SemiBold"/>
                  <a:sym typeface="Maven Pro SemiBold"/>
                </a:endParaRPr>
              </a:p>
            </p:txBody>
          </p:sp>
        </mc:Choice>
        <mc:Fallback xmlns="">
          <p:sp>
            <p:nvSpPr>
              <p:cNvPr id="1264" name="Google Shape;1264;p69"/>
              <p:cNvSpPr txBox="1">
                <a:spLocks noGrp="1" noRot="1" noChangeAspect="1" noMove="1" noResize="1" noEditPoints="1" noAdjustHandles="1" noChangeArrowheads="1" noChangeShapeType="1" noTextEdit="1"/>
              </p:cNvSpPr>
              <p:nvPr>
                <p:ph type="body" idx="1"/>
              </p:nvPr>
            </p:nvSpPr>
            <p:spPr>
              <a:xfrm>
                <a:off x="231510" y="1400012"/>
                <a:ext cx="4290543" cy="3540900"/>
              </a:xfrm>
              <a:prstGeom prst="rect">
                <a:avLst/>
              </a:prstGeom>
              <a:blipFill>
                <a:blip r:embed="rId3"/>
                <a:stretch>
                  <a:fillRect/>
                </a:stretch>
              </a:blipFill>
            </p:spPr>
            <p:txBody>
              <a:bodyPr/>
              <a:lstStyle/>
              <a:p>
                <a:r>
                  <a:rPr lang="en-SG">
                    <a:noFill/>
                  </a:rPr>
                  <a:t> </a:t>
                </a:r>
              </a:p>
            </p:txBody>
          </p:sp>
        </mc:Fallback>
      </mc:AlternateContent>
      <p:sp>
        <p:nvSpPr>
          <p:cNvPr id="1265" name="Google Shape;1265;p69"/>
          <p:cNvSpPr txBox="1">
            <a:spLocks noGrp="1"/>
          </p:cNvSpPr>
          <p:nvPr>
            <p:ph type="ctrTitle"/>
          </p:nvPr>
        </p:nvSpPr>
        <p:spPr>
          <a:xfrm>
            <a:off x="502325" y="593400"/>
            <a:ext cx="3753300" cy="57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Support Vector Machines (SVM)</a:t>
            </a:r>
            <a:endParaRPr b="1"/>
          </a:p>
        </p:txBody>
      </p:sp>
      <p:pic>
        <p:nvPicPr>
          <p:cNvPr id="1266" name="Google Shape;1266;p69"/>
          <p:cNvPicPr preferRelativeResize="0"/>
          <p:nvPr/>
        </p:nvPicPr>
        <p:blipFill rotWithShape="1">
          <a:blip r:embed="rId4">
            <a:alphaModFix/>
          </a:blip>
          <a:srcRect r="52796" b="51770"/>
          <a:stretch/>
        </p:blipFill>
        <p:spPr>
          <a:xfrm>
            <a:off x="4384950" y="246425"/>
            <a:ext cx="2228400" cy="2308500"/>
          </a:xfrm>
          <a:prstGeom prst="roundRect">
            <a:avLst>
              <a:gd name="adj" fmla="val 3616"/>
            </a:avLst>
          </a:prstGeom>
          <a:noFill/>
          <a:ln w="38100" cap="flat" cmpd="sng">
            <a:solidFill>
              <a:schemeClr val="dk1"/>
            </a:solidFill>
            <a:prstDash val="solid"/>
            <a:round/>
            <a:headEnd type="none" w="sm" len="sm"/>
            <a:tailEnd type="none" w="sm" len="sm"/>
          </a:ln>
        </p:spPr>
      </p:pic>
      <p:pic>
        <p:nvPicPr>
          <p:cNvPr id="1267" name="Google Shape;1267;p69"/>
          <p:cNvPicPr preferRelativeResize="0"/>
          <p:nvPr/>
        </p:nvPicPr>
        <p:blipFill rotWithShape="1">
          <a:blip r:embed="rId4">
            <a:alphaModFix/>
          </a:blip>
          <a:srcRect l="52796" b="51767"/>
          <a:stretch/>
        </p:blipFill>
        <p:spPr>
          <a:xfrm>
            <a:off x="6718825" y="246425"/>
            <a:ext cx="2228400" cy="2308500"/>
          </a:xfrm>
          <a:prstGeom prst="roundRect">
            <a:avLst>
              <a:gd name="adj" fmla="val 5908"/>
            </a:avLst>
          </a:prstGeom>
          <a:noFill/>
          <a:ln w="38100" cap="flat" cmpd="sng">
            <a:solidFill>
              <a:schemeClr val="dk1"/>
            </a:solidFill>
            <a:prstDash val="solid"/>
            <a:round/>
            <a:headEnd type="none" w="sm" len="sm"/>
            <a:tailEnd type="none" w="sm" len="sm"/>
          </a:ln>
        </p:spPr>
      </p:pic>
      <p:pic>
        <p:nvPicPr>
          <p:cNvPr id="1268" name="Google Shape;1268;p69"/>
          <p:cNvPicPr preferRelativeResize="0"/>
          <p:nvPr/>
        </p:nvPicPr>
        <p:blipFill rotWithShape="1">
          <a:blip r:embed="rId4">
            <a:alphaModFix/>
          </a:blip>
          <a:srcRect t="51767" r="52796"/>
          <a:stretch/>
        </p:blipFill>
        <p:spPr>
          <a:xfrm>
            <a:off x="4384938" y="2656300"/>
            <a:ext cx="2228400" cy="2308500"/>
          </a:xfrm>
          <a:prstGeom prst="roundRect">
            <a:avLst>
              <a:gd name="adj" fmla="val 6659"/>
            </a:avLst>
          </a:prstGeom>
          <a:noFill/>
          <a:ln w="38100" cap="flat" cmpd="sng">
            <a:solidFill>
              <a:schemeClr val="dk1"/>
            </a:solidFill>
            <a:prstDash val="solid"/>
            <a:round/>
            <a:headEnd type="none" w="sm" len="sm"/>
            <a:tailEnd type="none" w="sm" len="sm"/>
          </a:ln>
        </p:spPr>
      </p:pic>
      <p:pic>
        <p:nvPicPr>
          <p:cNvPr id="1269" name="Google Shape;1269;p69"/>
          <p:cNvPicPr preferRelativeResize="0"/>
          <p:nvPr/>
        </p:nvPicPr>
        <p:blipFill rotWithShape="1">
          <a:blip r:embed="rId4">
            <a:alphaModFix/>
          </a:blip>
          <a:srcRect l="52796" t="51767"/>
          <a:stretch/>
        </p:blipFill>
        <p:spPr>
          <a:xfrm>
            <a:off x="6718825" y="2656300"/>
            <a:ext cx="2228400" cy="2308500"/>
          </a:xfrm>
          <a:prstGeom prst="roundRect">
            <a:avLst>
              <a:gd name="adj" fmla="val 6416"/>
            </a:avLst>
          </a:prstGeom>
          <a:noFill/>
          <a:ln w="38100" cap="flat" cmpd="sng">
            <a:solidFill>
              <a:schemeClr val="dk1"/>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64"/>
                                        </p:tgtEl>
                                        <p:attrNameLst>
                                          <p:attrName>style.visibility</p:attrName>
                                        </p:attrNameLst>
                                      </p:cBhvr>
                                      <p:to>
                                        <p:strVal val="visible"/>
                                      </p:to>
                                    </p:set>
                                    <p:animEffect transition="in" filter="fade">
                                      <p:cBhvr>
                                        <p:cTn id="7" dur="1000"/>
                                        <p:tgtEl>
                                          <p:spTgt spid="1264"/>
                                        </p:tgtEl>
                                      </p:cBhvr>
                                    </p:animEffect>
                                  </p:childTnLst>
                                </p:cTn>
                              </p:par>
                              <p:par>
                                <p:cTn id="8" presetID="10" presetClass="entr" presetSubtype="0" fill="hold" nodeType="withEffect">
                                  <p:stCondLst>
                                    <p:cond delay="0"/>
                                  </p:stCondLst>
                                  <p:childTnLst>
                                    <p:set>
                                      <p:cBhvr>
                                        <p:cTn id="9" dur="1" fill="hold">
                                          <p:stCondLst>
                                            <p:cond delay="0"/>
                                          </p:stCondLst>
                                        </p:cTn>
                                        <p:tgtEl>
                                          <p:spTgt spid="1266"/>
                                        </p:tgtEl>
                                        <p:attrNameLst>
                                          <p:attrName>style.visibility</p:attrName>
                                        </p:attrNameLst>
                                      </p:cBhvr>
                                      <p:to>
                                        <p:strVal val="visible"/>
                                      </p:to>
                                    </p:set>
                                    <p:animEffect transition="in" filter="fade">
                                      <p:cBhvr>
                                        <p:cTn id="10" dur="1000"/>
                                        <p:tgtEl>
                                          <p:spTgt spid="1266"/>
                                        </p:tgtEl>
                                      </p:cBhvr>
                                    </p:animEffect>
                                  </p:childTnLst>
                                </p:cTn>
                              </p:par>
                              <p:par>
                                <p:cTn id="11" presetID="10" presetClass="entr" presetSubtype="0" fill="hold" nodeType="withEffect">
                                  <p:stCondLst>
                                    <p:cond delay="0"/>
                                  </p:stCondLst>
                                  <p:childTnLst>
                                    <p:set>
                                      <p:cBhvr>
                                        <p:cTn id="12" dur="1" fill="hold">
                                          <p:stCondLst>
                                            <p:cond delay="0"/>
                                          </p:stCondLst>
                                        </p:cTn>
                                        <p:tgtEl>
                                          <p:spTgt spid="1267"/>
                                        </p:tgtEl>
                                        <p:attrNameLst>
                                          <p:attrName>style.visibility</p:attrName>
                                        </p:attrNameLst>
                                      </p:cBhvr>
                                      <p:to>
                                        <p:strVal val="visible"/>
                                      </p:to>
                                    </p:set>
                                    <p:animEffect transition="in" filter="fade">
                                      <p:cBhvr>
                                        <p:cTn id="13" dur="1000"/>
                                        <p:tgtEl>
                                          <p:spTgt spid="1267"/>
                                        </p:tgtEl>
                                      </p:cBhvr>
                                    </p:animEffect>
                                  </p:childTnLst>
                                </p:cTn>
                              </p:par>
                              <p:par>
                                <p:cTn id="14" presetID="10" presetClass="entr" presetSubtype="0" fill="hold" nodeType="withEffect">
                                  <p:stCondLst>
                                    <p:cond delay="0"/>
                                  </p:stCondLst>
                                  <p:childTnLst>
                                    <p:set>
                                      <p:cBhvr>
                                        <p:cTn id="15" dur="1" fill="hold">
                                          <p:stCondLst>
                                            <p:cond delay="0"/>
                                          </p:stCondLst>
                                        </p:cTn>
                                        <p:tgtEl>
                                          <p:spTgt spid="1268"/>
                                        </p:tgtEl>
                                        <p:attrNameLst>
                                          <p:attrName>style.visibility</p:attrName>
                                        </p:attrNameLst>
                                      </p:cBhvr>
                                      <p:to>
                                        <p:strVal val="visible"/>
                                      </p:to>
                                    </p:set>
                                    <p:animEffect transition="in" filter="fade">
                                      <p:cBhvr>
                                        <p:cTn id="16" dur="1000"/>
                                        <p:tgtEl>
                                          <p:spTgt spid="1268"/>
                                        </p:tgtEl>
                                      </p:cBhvr>
                                    </p:animEffect>
                                  </p:childTnLst>
                                </p:cTn>
                              </p:par>
                              <p:par>
                                <p:cTn id="17" presetID="10" presetClass="entr" presetSubtype="0" fill="hold" nodeType="withEffect">
                                  <p:stCondLst>
                                    <p:cond delay="0"/>
                                  </p:stCondLst>
                                  <p:childTnLst>
                                    <p:set>
                                      <p:cBhvr>
                                        <p:cTn id="18" dur="1" fill="hold">
                                          <p:stCondLst>
                                            <p:cond delay="0"/>
                                          </p:stCondLst>
                                        </p:cTn>
                                        <p:tgtEl>
                                          <p:spTgt spid="1269"/>
                                        </p:tgtEl>
                                        <p:attrNameLst>
                                          <p:attrName>style.visibility</p:attrName>
                                        </p:attrNameLst>
                                      </p:cBhvr>
                                      <p:to>
                                        <p:strVal val="visible"/>
                                      </p:to>
                                    </p:set>
                                    <p:animEffect transition="in" filter="fade">
                                      <p:cBhvr>
                                        <p:cTn id="19" dur="1000"/>
                                        <p:tgtEl>
                                          <p:spTgt spid="1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70"/>
          <p:cNvSpPr txBox="1">
            <a:spLocks noGrp="1"/>
          </p:cNvSpPr>
          <p:nvPr>
            <p:ph type="body" idx="1"/>
          </p:nvPr>
        </p:nvSpPr>
        <p:spPr>
          <a:xfrm>
            <a:off x="686675" y="1338975"/>
            <a:ext cx="3428100" cy="3347700"/>
          </a:xfrm>
          <a:prstGeom prst="rect">
            <a:avLst/>
          </a:prstGeom>
        </p:spPr>
        <p:txBody>
          <a:bodyPr spcFirstLastPara="1" wrap="square" lIns="91425" tIns="91425" rIns="91425" bIns="91425" anchor="t" anchorCtr="0">
            <a:noAutofit/>
          </a:bodyPr>
          <a:lstStyle/>
          <a:p>
            <a:pPr marL="457200" lvl="0" indent="-355600" algn="l" rtl="0">
              <a:lnSpc>
                <a:spcPct val="115000"/>
              </a:lnSpc>
              <a:spcBef>
                <a:spcPts val="0"/>
              </a:spcBef>
              <a:spcAft>
                <a:spcPts val="0"/>
              </a:spcAft>
              <a:buSzPts val="2000"/>
              <a:buFont typeface="Maven Pro Medium"/>
              <a:buChar char="●"/>
            </a:pPr>
            <a:r>
              <a:rPr lang="en-SG" sz="2000" b="1">
                <a:latin typeface="Maven Pro Medium"/>
                <a:ea typeface="Maven Pro Medium"/>
                <a:cs typeface="Maven Pro Medium"/>
                <a:sym typeface="Maven Pro Medium"/>
              </a:rPr>
              <a:t>Feature Compression</a:t>
            </a:r>
            <a:endParaRPr lang="en-SG" sz="2000" b="1">
              <a:latin typeface="Maven Pro Medium"/>
              <a:ea typeface="Maven Pro Medium"/>
              <a:cs typeface="Maven Pro Medium"/>
            </a:endParaRPr>
          </a:p>
          <a:p>
            <a:pPr marL="0" lvl="0" indent="0" algn="l" rtl="0">
              <a:lnSpc>
                <a:spcPct val="115000"/>
              </a:lnSpc>
              <a:spcBef>
                <a:spcPts val="0"/>
              </a:spcBef>
              <a:spcAft>
                <a:spcPts val="0"/>
              </a:spcAft>
              <a:buNone/>
            </a:pPr>
            <a:endParaRPr lang="en-SG" sz="2000" b="1">
              <a:latin typeface="Maven Pro Medium"/>
              <a:ea typeface="Maven Pro Medium"/>
              <a:cs typeface="Maven Pro Medium"/>
            </a:endParaRPr>
          </a:p>
          <a:p>
            <a:pPr marL="457200" lvl="0" indent="-355600" algn="l" rtl="0">
              <a:lnSpc>
                <a:spcPct val="115000"/>
              </a:lnSpc>
              <a:spcBef>
                <a:spcPts val="0"/>
              </a:spcBef>
              <a:spcAft>
                <a:spcPts val="0"/>
              </a:spcAft>
              <a:buSzPts val="2000"/>
              <a:buFont typeface="Maven Pro Medium"/>
              <a:buChar char="●"/>
            </a:pPr>
            <a:r>
              <a:rPr lang="en-SG" sz="2000" b="1">
                <a:latin typeface="Maven Pro Medium"/>
                <a:ea typeface="Maven Pro Medium"/>
                <a:cs typeface="Maven Pro Medium"/>
                <a:sym typeface="Maven Pro Medium"/>
              </a:rPr>
              <a:t>Improve Efficiency</a:t>
            </a:r>
            <a:endParaRPr lang="en-SG" sz="2000" b="1">
              <a:latin typeface="Maven Pro Medium"/>
              <a:ea typeface="Maven Pro Medium"/>
              <a:cs typeface="Maven Pro Medium"/>
            </a:endParaRPr>
          </a:p>
          <a:p>
            <a:pPr marL="457200" lvl="0" indent="0" algn="l" rtl="0">
              <a:lnSpc>
                <a:spcPct val="115000"/>
              </a:lnSpc>
              <a:spcBef>
                <a:spcPts val="0"/>
              </a:spcBef>
              <a:spcAft>
                <a:spcPts val="0"/>
              </a:spcAft>
              <a:buNone/>
            </a:pPr>
            <a:endParaRPr lang="en-SG" sz="2000" b="1">
              <a:latin typeface="Maven Pro Medium"/>
              <a:ea typeface="Maven Pro Medium"/>
              <a:cs typeface="Maven Pro Medium"/>
            </a:endParaRPr>
          </a:p>
          <a:p>
            <a:pPr marL="457200" lvl="0" indent="-355600" algn="l" rtl="0">
              <a:lnSpc>
                <a:spcPct val="115000"/>
              </a:lnSpc>
              <a:spcBef>
                <a:spcPts val="0"/>
              </a:spcBef>
              <a:spcAft>
                <a:spcPts val="0"/>
              </a:spcAft>
              <a:buSzPts val="2000"/>
              <a:buFont typeface="Maven Pro Medium"/>
              <a:buChar char="●"/>
            </a:pPr>
            <a:r>
              <a:rPr lang="en-SG" sz="2000" b="1">
                <a:latin typeface="Maven Pro Medium"/>
                <a:ea typeface="Maven Pro Medium"/>
                <a:cs typeface="Maven Pro Medium"/>
                <a:sym typeface="Maven Pro Medium"/>
              </a:rPr>
              <a:t>Balance Between Accuracy and Efficiency</a:t>
            </a:r>
          </a:p>
        </p:txBody>
      </p:sp>
      <p:sp>
        <p:nvSpPr>
          <p:cNvPr id="1275" name="Google Shape;1275;p70"/>
          <p:cNvSpPr txBox="1">
            <a:spLocks noGrp="1"/>
          </p:cNvSpPr>
          <p:nvPr>
            <p:ph type="ctrTitle"/>
          </p:nvPr>
        </p:nvSpPr>
        <p:spPr>
          <a:xfrm>
            <a:off x="618825" y="282750"/>
            <a:ext cx="5681400" cy="86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Principal Component Analysis (PCA)</a:t>
            </a:r>
            <a:endParaRPr/>
          </a:p>
        </p:txBody>
      </p:sp>
      <p:pic>
        <p:nvPicPr>
          <p:cNvPr id="1276" name="Google Shape;1276;p70"/>
          <p:cNvPicPr preferRelativeResize="0"/>
          <p:nvPr/>
        </p:nvPicPr>
        <p:blipFill>
          <a:blip r:embed="rId3">
            <a:alphaModFix/>
          </a:blip>
          <a:stretch>
            <a:fillRect/>
          </a:stretch>
        </p:blipFill>
        <p:spPr>
          <a:xfrm>
            <a:off x="4327025" y="1338975"/>
            <a:ext cx="4497300" cy="3284400"/>
          </a:xfrm>
          <a:prstGeom prst="roundRect">
            <a:avLst>
              <a:gd name="adj" fmla="val 7725"/>
            </a:avLst>
          </a:prstGeom>
          <a:noFill/>
          <a:ln w="28575" cap="flat" cmpd="sng">
            <a:solidFill>
              <a:schemeClr val="dk1"/>
            </a:solidFill>
            <a:prstDash val="solid"/>
            <a:round/>
            <a:headEnd type="none" w="sm" len="sm"/>
            <a:tailEnd type="none" w="sm" len="sm"/>
          </a:ln>
        </p:spPr>
      </p:pic>
      <p:sp>
        <p:nvSpPr>
          <p:cNvPr id="1277" name="Google Shape;1277;p70"/>
          <p:cNvSpPr/>
          <p:nvPr/>
        </p:nvSpPr>
        <p:spPr>
          <a:xfrm>
            <a:off x="6530128" y="282750"/>
            <a:ext cx="888344" cy="861888"/>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8" name="Google Shape;1278;p70"/>
          <p:cNvCxnSpPr/>
          <p:nvPr/>
        </p:nvCxnSpPr>
        <p:spPr>
          <a:xfrm>
            <a:off x="6410975" y="1338975"/>
            <a:ext cx="9900" cy="2890800"/>
          </a:xfrm>
          <a:prstGeom prst="straightConnector1">
            <a:avLst/>
          </a:prstGeom>
          <a:noFill/>
          <a:ln w="76200" cap="flat" cmpd="sng">
            <a:solidFill>
              <a:schemeClr val="accent6"/>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74"/>
                                        </p:tgtEl>
                                        <p:attrNameLst>
                                          <p:attrName>style.visibility</p:attrName>
                                        </p:attrNameLst>
                                      </p:cBhvr>
                                      <p:to>
                                        <p:strVal val="visible"/>
                                      </p:to>
                                    </p:set>
                                    <p:animEffect transition="in" filter="fade">
                                      <p:cBhvr>
                                        <p:cTn id="7" dur="1000"/>
                                        <p:tgtEl>
                                          <p:spTgt spid="1274"/>
                                        </p:tgtEl>
                                      </p:cBhvr>
                                    </p:animEffect>
                                  </p:childTnLst>
                                </p:cTn>
                              </p:par>
                              <p:par>
                                <p:cTn id="8" presetID="10" presetClass="entr" presetSubtype="0" fill="hold" nodeType="withEffect">
                                  <p:stCondLst>
                                    <p:cond delay="0"/>
                                  </p:stCondLst>
                                  <p:childTnLst>
                                    <p:set>
                                      <p:cBhvr>
                                        <p:cTn id="9" dur="1" fill="hold">
                                          <p:stCondLst>
                                            <p:cond delay="0"/>
                                          </p:stCondLst>
                                        </p:cTn>
                                        <p:tgtEl>
                                          <p:spTgt spid="1276"/>
                                        </p:tgtEl>
                                        <p:attrNameLst>
                                          <p:attrName>style.visibility</p:attrName>
                                        </p:attrNameLst>
                                      </p:cBhvr>
                                      <p:to>
                                        <p:strVal val="visible"/>
                                      </p:to>
                                    </p:set>
                                    <p:animEffect transition="in" filter="fade">
                                      <p:cBhvr>
                                        <p:cTn id="10" dur="1000"/>
                                        <p:tgtEl>
                                          <p:spTgt spid="1276"/>
                                        </p:tgtEl>
                                      </p:cBhvr>
                                    </p:animEffect>
                                  </p:childTnLst>
                                </p:cTn>
                              </p:par>
                              <p:par>
                                <p:cTn id="11" presetID="10" presetClass="entr" presetSubtype="0" fill="hold" nodeType="withEffect">
                                  <p:stCondLst>
                                    <p:cond delay="0"/>
                                  </p:stCondLst>
                                  <p:childTnLst>
                                    <p:set>
                                      <p:cBhvr>
                                        <p:cTn id="12" dur="1" fill="hold">
                                          <p:stCondLst>
                                            <p:cond delay="0"/>
                                          </p:stCondLst>
                                        </p:cTn>
                                        <p:tgtEl>
                                          <p:spTgt spid="1278"/>
                                        </p:tgtEl>
                                        <p:attrNameLst>
                                          <p:attrName>style.visibility</p:attrName>
                                        </p:attrNameLst>
                                      </p:cBhvr>
                                      <p:to>
                                        <p:strVal val="visible"/>
                                      </p:to>
                                    </p:set>
                                    <p:animEffect transition="in" filter="fade">
                                      <p:cBhvr>
                                        <p:cTn id="13" dur="1000"/>
                                        <p:tgtEl>
                                          <p:spTgt spid="12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71"/>
          <p:cNvSpPr txBox="1">
            <a:spLocks noGrp="1"/>
          </p:cNvSpPr>
          <p:nvPr>
            <p:ph type="body" idx="1"/>
          </p:nvPr>
        </p:nvSpPr>
        <p:spPr>
          <a:xfrm>
            <a:off x="686675" y="1338975"/>
            <a:ext cx="7599600" cy="3347700"/>
          </a:xfrm>
          <a:prstGeom prst="rect">
            <a:avLst/>
          </a:prstGeom>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SzPts val="2000"/>
              <a:buFont typeface="Maven Pro Medium"/>
              <a:buChar char="●"/>
            </a:pPr>
            <a:r>
              <a:rPr lang="en-SG" sz="2000" b="1">
                <a:latin typeface="Maven Pro Medium"/>
                <a:ea typeface="Maven Pro Medium"/>
                <a:cs typeface="Maven Pro Medium"/>
                <a:sym typeface="Maven Pro Medium"/>
              </a:rPr>
              <a:t>Something we developed</a:t>
            </a:r>
            <a:endParaRPr lang="en-SG" sz="2000" b="1">
              <a:latin typeface="Maven Pro Medium"/>
              <a:ea typeface="Maven Pro Medium"/>
              <a:cs typeface="Maven Pro Medium"/>
            </a:endParaRPr>
          </a:p>
          <a:p>
            <a:pPr indent="-355600">
              <a:lnSpc>
                <a:spcPct val="200000"/>
              </a:lnSpc>
              <a:buSzPts val="2000"/>
              <a:buFont typeface="Maven Pro Medium"/>
              <a:buChar char="●"/>
            </a:pPr>
            <a:r>
              <a:rPr lang="en-SG" sz="2000" b="1">
                <a:solidFill>
                  <a:schemeClr val="accent5"/>
                </a:solidFill>
                <a:latin typeface="Maven Pro Medium"/>
                <a:ea typeface="Maven Pro Medium"/>
                <a:cs typeface="Maven Pro Medium"/>
                <a:sym typeface="Maven Pro Medium"/>
              </a:rPr>
              <a:t>Integrate</a:t>
            </a:r>
            <a:r>
              <a:rPr lang="en-SG" sz="2000" b="1">
                <a:latin typeface="Maven Pro Medium"/>
                <a:ea typeface="Maven Pro Medium"/>
                <a:cs typeface="Maven Pro Medium"/>
                <a:sym typeface="Maven Pro Medium"/>
              </a:rPr>
              <a:t> the outputs of high-performing </a:t>
            </a:r>
            <a:r>
              <a:rPr lang="en-SG" sz="2000" b="1">
                <a:solidFill>
                  <a:schemeClr val="accent5"/>
                </a:solidFill>
                <a:latin typeface="Maven Pro Medium"/>
                <a:ea typeface="Maven Pro Medium"/>
                <a:cs typeface="Maven Pro Medium"/>
                <a:sym typeface="Maven Pro Medium"/>
              </a:rPr>
              <a:t>models</a:t>
            </a:r>
            <a:r>
              <a:rPr lang="en-SG" sz="2000" b="1">
                <a:latin typeface="Maven Pro Medium"/>
                <a:ea typeface="Maven Pro Medium"/>
                <a:cs typeface="Maven Pro Medium"/>
                <a:sym typeface="Maven Pro Medium"/>
              </a:rPr>
              <a:t> </a:t>
            </a:r>
            <a:endParaRPr lang="en-SG" sz="2000" b="1">
              <a:latin typeface="Maven Pro Medium"/>
              <a:ea typeface="Maven Pro Medium"/>
              <a:cs typeface="Maven Pro Medium"/>
            </a:endParaRPr>
          </a:p>
          <a:p>
            <a:pPr marL="457200" lvl="0" indent="0" algn="l" rtl="0">
              <a:lnSpc>
                <a:spcPct val="200000"/>
              </a:lnSpc>
              <a:spcBef>
                <a:spcPts val="0"/>
              </a:spcBef>
              <a:spcAft>
                <a:spcPts val="0"/>
              </a:spcAft>
              <a:buNone/>
            </a:pPr>
            <a:r>
              <a:rPr lang="en-SG" sz="2000" b="1">
                <a:latin typeface="Maven Pro Medium"/>
                <a:ea typeface="Maven Pro Medium"/>
                <a:cs typeface="Maven Pro Medium"/>
                <a:sym typeface="Maven Pro Medium"/>
              </a:rPr>
              <a:t>and </a:t>
            </a:r>
            <a:r>
              <a:rPr lang="en-SG" sz="2000" b="1">
                <a:solidFill>
                  <a:schemeClr val="accent3"/>
                </a:solidFill>
                <a:latin typeface="Maven Pro Medium"/>
                <a:ea typeface="Maven Pro Medium"/>
                <a:cs typeface="Maven Pro Medium"/>
                <a:sym typeface="Maven Pro Medium"/>
              </a:rPr>
              <a:t>select</a:t>
            </a:r>
            <a:r>
              <a:rPr lang="en-SG" sz="2000" b="1">
                <a:latin typeface="Maven Pro Medium"/>
                <a:ea typeface="Maven Pro Medium"/>
                <a:cs typeface="Maven Pro Medium"/>
                <a:sym typeface="Maven Pro Medium"/>
              </a:rPr>
              <a:t> the majority </a:t>
            </a:r>
            <a:r>
              <a:rPr lang="en-SG" sz="2000" b="1">
                <a:solidFill>
                  <a:schemeClr val="accent3"/>
                </a:solidFill>
                <a:latin typeface="Maven Pro Medium"/>
                <a:ea typeface="Maven Pro Medium"/>
                <a:cs typeface="Maven Pro Medium"/>
                <a:sym typeface="Maven Pro Medium"/>
              </a:rPr>
              <a:t>vote</a:t>
            </a:r>
            <a:endParaRPr lang="en-SG" sz="2000" b="1">
              <a:solidFill>
                <a:schemeClr val="accent3"/>
              </a:solidFill>
              <a:latin typeface="Maven Pro Medium"/>
              <a:ea typeface="Maven Pro Medium"/>
              <a:cs typeface="Maven Pro Medium"/>
            </a:endParaRPr>
          </a:p>
          <a:p>
            <a:pPr marL="457200" lvl="0" indent="-355600" algn="l" rtl="0">
              <a:lnSpc>
                <a:spcPct val="200000"/>
              </a:lnSpc>
              <a:spcBef>
                <a:spcPts val="0"/>
              </a:spcBef>
              <a:spcAft>
                <a:spcPts val="0"/>
              </a:spcAft>
              <a:buSzPts val="2000"/>
              <a:buFont typeface="Maven Pro Medium"/>
              <a:buChar char="●"/>
            </a:pPr>
            <a:r>
              <a:rPr lang="en-SG" sz="2000" b="1">
                <a:latin typeface="Maven Pro Medium"/>
                <a:ea typeface="Maven Pro Medium"/>
                <a:cs typeface="Maven Pro Medium"/>
                <a:sym typeface="Maven Pro Medium"/>
              </a:rPr>
              <a:t>Not as ideal as we hoped</a:t>
            </a:r>
          </a:p>
        </p:txBody>
      </p:sp>
      <p:sp>
        <p:nvSpPr>
          <p:cNvPr id="1284" name="Google Shape;1284;p71"/>
          <p:cNvSpPr txBox="1">
            <a:spLocks noGrp="1"/>
          </p:cNvSpPr>
          <p:nvPr>
            <p:ph type="ctrTitle"/>
          </p:nvPr>
        </p:nvSpPr>
        <p:spPr>
          <a:xfrm>
            <a:off x="618825" y="282750"/>
            <a:ext cx="5681400" cy="86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Ensemble Vote Model</a:t>
            </a:r>
            <a:endParaRPr/>
          </a:p>
        </p:txBody>
      </p:sp>
      <p:sp>
        <p:nvSpPr>
          <p:cNvPr id="1285" name="Google Shape;1285;p71"/>
          <p:cNvSpPr/>
          <p:nvPr/>
        </p:nvSpPr>
        <p:spPr>
          <a:xfrm>
            <a:off x="6530128" y="282750"/>
            <a:ext cx="888344" cy="861888"/>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83"/>
                                        </p:tgtEl>
                                        <p:attrNameLst>
                                          <p:attrName>style.visibility</p:attrName>
                                        </p:attrNameLst>
                                      </p:cBhvr>
                                      <p:to>
                                        <p:strVal val="visible"/>
                                      </p:to>
                                    </p:set>
                                    <p:animEffect transition="in" filter="fade">
                                      <p:cBhvr>
                                        <p:cTn id="7" dur="1000"/>
                                        <p:tgtEl>
                                          <p:spTgt spid="1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0" name="Google Shape;1290;p72"/>
          <p:cNvSpPr txBox="1">
            <a:spLocks noGrp="1"/>
          </p:cNvSpPr>
          <p:nvPr>
            <p:ph type="ctrTitle"/>
          </p:nvPr>
        </p:nvSpPr>
        <p:spPr>
          <a:xfrm>
            <a:off x="887525" y="1597075"/>
            <a:ext cx="5556900" cy="162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600"/>
              <a:t>Outcome &amp;</a:t>
            </a:r>
            <a:endParaRPr sz="4600"/>
          </a:p>
          <a:p>
            <a:pPr marL="0" lvl="0" indent="0" algn="ctr" rtl="0">
              <a:spcBef>
                <a:spcPts val="0"/>
              </a:spcBef>
              <a:spcAft>
                <a:spcPts val="0"/>
              </a:spcAft>
              <a:buNone/>
            </a:pPr>
            <a:r>
              <a:rPr lang="en" sz="4600"/>
              <a:t>Insights</a:t>
            </a:r>
            <a:endParaRPr sz="4600"/>
          </a:p>
        </p:txBody>
      </p:sp>
      <p:sp>
        <p:nvSpPr>
          <p:cNvPr id="1291" name="Google Shape;1291;p7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04</a:t>
            </a:r>
            <a:endParaRPr>
              <a:solidFill>
                <a:schemeClr val="dk2"/>
              </a:solidFill>
            </a:endParaRPr>
          </a:p>
        </p:txBody>
      </p:sp>
      <p:sp>
        <p:nvSpPr>
          <p:cNvPr id="1293" name="Google Shape;1293;p7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5" name="Google Shape;1295;p72"/>
          <p:cNvCxnSpPr>
            <a:stCxn id="1291"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grpSp>
        <p:nvGrpSpPr>
          <p:cNvPr id="1296" name="Google Shape;1296;p72"/>
          <p:cNvGrpSpPr/>
          <p:nvPr/>
        </p:nvGrpSpPr>
        <p:grpSpPr>
          <a:xfrm rot="-828892" flipH="1">
            <a:off x="6664484" y="1023471"/>
            <a:ext cx="1325964" cy="1244461"/>
            <a:chOff x="860940" y="2746477"/>
            <a:chExt cx="371883" cy="365691"/>
          </a:xfrm>
        </p:grpSpPr>
        <p:sp>
          <p:nvSpPr>
            <p:cNvPr id="1297" name="Google Shape;1297;p72"/>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2"/>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2"/>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2"/>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2"/>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05"/>
        <p:cNvGrpSpPr/>
        <p:nvPr/>
      </p:nvGrpSpPr>
      <p:grpSpPr>
        <a:xfrm>
          <a:off x="0" y="0"/>
          <a:ext cx="0" cy="0"/>
          <a:chOff x="0" y="0"/>
          <a:chExt cx="0" cy="0"/>
        </a:xfrm>
      </p:grpSpPr>
      <p:sp>
        <p:nvSpPr>
          <p:cNvPr id="1306" name="Google Shape;1306;p73"/>
          <p:cNvSpPr txBox="1">
            <a:spLocks noGrp="1"/>
          </p:cNvSpPr>
          <p:nvPr>
            <p:ph type="ctrTitle"/>
          </p:nvPr>
        </p:nvSpPr>
        <p:spPr>
          <a:xfrm>
            <a:off x="618825" y="601100"/>
            <a:ext cx="7094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Outcome and Data-Driven Insight</a:t>
            </a:r>
            <a:endParaRPr b="1"/>
          </a:p>
        </p:txBody>
      </p:sp>
      <p:sp>
        <p:nvSpPr>
          <p:cNvPr id="1307" name="Google Shape;1307;p73"/>
          <p:cNvSpPr txBox="1"/>
          <p:nvPr/>
        </p:nvSpPr>
        <p:spPr>
          <a:xfrm>
            <a:off x="618825" y="1417050"/>
            <a:ext cx="8070300" cy="218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a:solidFill>
                  <a:schemeClr val="lt1"/>
                </a:solidFill>
                <a:latin typeface="Maven Pro"/>
                <a:ea typeface="Maven Pro"/>
                <a:cs typeface="Maven Pro"/>
                <a:sym typeface="Maven Pro"/>
              </a:rPr>
              <a:t>What are the key features to differentiate the gender?</a:t>
            </a:r>
            <a:endParaRPr sz="2000" b="1">
              <a:solidFill>
                <a:schemeClr val="lt1"/>
              </a:solidFill>
              <a:latin typeface="Maven Pro"/>
              <a:ea typeface="Maven Pro"/>
              <a:cs typeface="Maven Pro"/>
              <a:sym typeface="Maven Pro"/>
            </a:endParaRPr>
          </a:p>
          <a:p>
            <a:pPr marL="0" lvl="0" indent="0" algn="l" rtl="0">
              <a:spcBef>
                <a:spcPts val="0"/>
              </a:spcBef>
              <a:spcAft>
                <a:spcPts val="0"/>
              </a:spcAft>
              <a:buNone/>
            </a:pPr>
            <a:endParaRPr sz="1800">
              <a:solidFill>
                <a:schemeClr val="lt2"/>
              </a:solidFill>
              <a:latin typeface="Maven Pro"/>
              <a:ea typeface="Maven Pro"/>
              <a:cs typeface="Maven Pro"/>
              <a:sym typeface="Maven Pro"/>
            </a:endParaRPr>
          </a:p>
          <a:p>
            <a:pPr marL="0" lvl="0" indent="0" algn="l" rtl="0">
              <a:spcBef>
                <a:spcPts val="0"/>
              </a:spcBef>
              <a:spcAft>
                <a:spcPts val="0"/>
              </a:spcAft>
              <a:buNone/>
            </a:pPr>
            <a:endParaRPr sz="1800">
              <a:solidFill>
                <a:schemeClr val="lt2"/>
              </a:solidFill>
              <a:latin typeface="Maven Pro"/>
              <a:ea typeface="Maven Pro"/>
              <a:cs typeface="Maven Pro"/>
              <a:sym typeface="Maven Pro"/>
            </a:endParaRPr>
          </a:p>
          <a:p>
            <a:pPr marL="0" lvl="0" indent="0" algn="l" rtl="0">
              <a:spcBef>
                <a:spcPts val="0"/>
              </a:spcBef>
              <a:spcAft>
                <a:spcPts val="0"/>
              </a:spcAft>
              <a:buNone/>
            </a:pPr>
            <a:endParaRPr sz="1800">
              <a:solidFill>
                <a:schemeClr val="lt2"/>
              </a:solidFill>
              <a:latin typeface="Maven Pro"/>
              <a:ea typeface="Maven Pro"/>
              <a:cs typeface="Maven Pro"/>
              <a:sym typeface="Maven Pro"/>
            </a:endParaRPr>
          </a:p>
          <a:p>
            <a:pPr marL="0" lvl="0" indent="0" algn="l" rtl="0">
              <a:spcBef>
                <a:spcPts val="0"/>
              </a:spcBef>
              <a:spcAft>
                <a:spcPts val="0"/>
              </a:spcAft>
              <a:buNone/>
            </a:pPr>
            <a:endParaRPr sz="1800">
              <a:solidFill>
                <a:schemeClr val="lt2"/>
              </a:solidFill>
              <a:latin typeface="Maven Pro"/>
              <a:ea typeface="Maven Pro"/>
              <a:cs typeface="Maven Pro"/>
              <a:sym typeface="Maven Pro"/>
            </a:endParaRPr>
          </a:p>
          <a:p>
            <a:pPr marL="0" lvl="0" indent="0" algn="l" rtl="0">
              <a:spcBef>
                <a:spcPts val="0"/>
              </a:spcBef>
              <a:spcAft>
                <a:spcPts val="0"/>
              </a:spcAft>
              <a:buNone/>
            </a:pPr>
            <a:endParaRPr sz="1800">
              <a:solidFill>
                <a:schemeClr val="lt2"/>
              </a:solidFill>
              <a:latin typeface="Maven Pro"/>
              <a:ea typeface="Maven Pro"/>
              <a:cs typeface="Maven Pro"/>
              <a:sym typeface="Maven Pro"/>
            </a:endParaRPr>
          </a:p>
          <a:p>
            <a:pPr marL="0" lvl="0" indent="0" algn="l" rtl="0">
              <a:spcBef>
                <a:spcPts val="0"/>
              </a:spcBef>
              <a:spcAft>
                <a:spcPts val="0"/>
              </a:spcAft>
              <a:buNone/>
            </a:pPr>
            <a:r>
              <a:rPr lang="en" sz="2000" b="1">
                <a:solidFill>
                  <a:schemeClr val="lt1"/>
                </a:solidFill>
                <a:latin typeface="Maven Pro"/>
                <a:ea typeface="Maven Pro"/>
                <a:cs typeface="Maven Pro"/>
                <a:sym typeface="Maven Pro"/>
              </a:rPr>
              <a:t>Which models can better predict the gender of a speaker?</a:t>
            </a:r>
            <a:endParaRPr sz="1800">
              <a:latin typeface="Maven Pro"/>
              <a:ea typeface="Maven Pro"/>
              <a:cs typeface="Maven Pro"/>
              <a:sym typeface="Maven Pro"/>
            </a:endParaRPr>
          </a:p>
        </p:txBody>
      </p:sp>
      <p:grpSp>
        <p:nvGrpSpPr>
          <p:cNvPr id="1308" name="Google Shape;1308;p73"/>
          <p:cNvGrpSpPr/>
          <p:nvPr/>
        </p:nvGrpSpPr>
        <p:grpSpPr>
          <a:xfrm>
            <a:off x="7791787" y="4206791"/>
            <a:ext cx="780919" cy="742766"/>
            <a:chOff x="2497275" y="2744159"/>
            <a:chExt cx="370930" cy="370549"/>
          </a:xfrm>
        </p:grpSpPr>
        <p:sp>
          <p:nvSpPr>
            <p:cNvPr id="1309" name="Google Shape;1309;p7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73"/>
          <p:cNvGrpSpPr/>
          <p:nvPr/>
        </p:nvGrpSpPr>
        <p:grpSpPr>
          <a:xfrm>
            <a:off x="7000966" y="556110"/>
            <a:ext cx="711388" cy="531366"/>
            <a:chOff x="7077129" y="2512542"/>
            <a:chExt cx="282364" cy="198619"/>
          </a:xfrm>
        </p:grpSpPr>
        <p:sp>
          <p:nvSpPr>
            <p:cNvPr id="1316" name="Google Shape;1316;p7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2" name="Google Shape;1322;p73"/>
          <p:cNvSpPr txBox="1"/>
          <p:nvPr/>
        </p:nvSpPr>
        <p:spPr>
          <a:xfrm>
            <a:off x="618825" y="1818225"/>
            <a:ext cx="7626600" cy="12930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2"/>
              </a:buClr>
              <a:buSzPts val="1800"/>
              <a:buFont typeface="Maven Pro"/>
              <a:buChar char="❖"/>
            </a:pPr>
            <a:r>
              <a:rPr lang="en" sz="1800">
                <a:solidFill>
                  <a:schemeClr val="lt2"/>
                </a:solidFill>
                <a:latin typeface="Maven Pro"/>
                <a:ea typeface="Maven Pro"/>
                <a:cs typeface="Maven Pro"/>
                <a:sym typeface="Maven Pro"/>
              </a:rPr>
              <a:t>According to classification tree analysis, </a:t>
            </a:r>
            <a:r>
              <a:rPr lang="en" sz="1800">
                <a:solidFill>
                  <a:schemeClr val="accent2"/>
                </a:solidFill>
                <a:latin typeface="Maven Pro"/>
                <a:ea typeface="Maven Pro"/>
                <a:cs typeface="Maven Pro"/>
                <a:sym typeface="Maven Pro"/>
              </a:rPr>
              <a:t>IQR and meanfun</a:t>
            </a:r>
            <a:r>
              <a:rPr lang="en" sz="1800">
                <a:solidFill>
                  <a:schemeClr val="lt2"/>
                </a:solidFill>
                <a:latin typeface="Maven Pro"/>
                <a:ea typeface="Maven Pro"/>
                <a:cs typeface="Maven Pro"/>
                <a:sym typeface="Maven Pro"/>
              </a:rPr>
              <a:t> have been identified as the two main predictors for classifying male and female voices. A </a:t>
            </a:r>
            <a:r>
              <a:rPr lang="en" sz="1800">
                <a:solidFill>
                  <a:schemeClr val="accent2"/>
                </a:solidFill>
                <a:latin typeface="Maven Pro"/>
                <a:ea typeface="Maven Pro"/>
                <a:cs typeface="Maven Pro"/>
                <a:sym typeface="Maven Pro"/>
              </a:rPr>
              <a:t>higher IQR</a:t>
            </a:r>
            <a:r>
              <a:rPr lang="en" sz="1800">
                <a:solidFill>
                  <a:schemeClr val="lt2"/>
                </a:solidFill>
                <a:latin typeface="Maven Pro"/>
                <a:ea typeface="Maven Pro"/>
                <a:cs typeface="Maven Pro"/>
                <a:sym typeface="Maven Pro"/>
              </a:rPr>
              <a:t> and </a:t>
            </a:r>
            <a:r>
              <a:rPr lang="en" sz="1800">
                <a:solidFill>
                  <a:schemeClr val="accent2"/>
                </a:solidFill>
                <a:latin typeface="Maven Pro"/>
                <a:ea typeface="Maven Pro"/>
                <a:cs typeface="Maven Pro"/>
                <a:sym typeface="Maven Pro"/>
              </a:rPr>
              <a:t>lower meanfun</a:t>
            </a:r>
            <a:r>
              <a:rPr lang="en" sz="1800">
                <a:solidFill>
                  <a:schemeClr val="lt2"/>
                </a:solidFill>
                <a:latin typeface="Maven Pro"/>
                <a:ea typeface="Maven Pro"/>
                <a:cs typeface="Maven Pro"/>
                <a:sym typeface="Maven Pro"/>
              </a:rPr>
              <a:t> are more indicative of </a:t>
            </a:r>
            <a:r>
              <a:rPr lang="en" sz="1800">
                <a:solidFill>
                  <a:schemeClr val="accent2"/>
                </a:solidFill>
                <a:latin typeface="Maven Pro"/>
                <a:ea typeface="Maven Pro"/>
                <a:cs typeface="Maven Pro"/>
                <a:sym typeface="Maven Pro"/>
              </a:rPr>
              <a:t>a male speaker</a:t>
            </a:r>
            <a:r>
              <a:rPr lang="en" sz="1800">
                <a:solidFill>
                  <a:schemeClr val="lt2"/>
                </a:solidFill>
                <a:latin typeface="Maven Pro"/>
                <a:ea typeface="Maven Pro"/>
                <a:cs typeface="Maven Pro"/>
                <a:sym typeface="Maven Pro"/>
              </a:rPr>
              <a:t>.</a:t>
            </a:r>
            <a:endParaRPr>
              <a:latin typeface="Maven Pro"/>
              <a:ea typeface="Maven Pro"/>
              <a:cs typeface="Maven Pro"/>
              <a:sym typeface="Maven Pro"/>
            </a:endParaRPr>
          </a:p>
        </p:txBody>
      </p:sp>
      <p:sp>
        <p:nvSpPr>
          <p:cNvPr id="1323" name="Google Shape;1323;p73"/>
          <p:cNvSpPr txBox="1"/>
          <p:nvPr/>
        </p:nvSpPr>
        <p:spPr>
          <a:xfrm>
            <a:off x="618825" y="3501150"/>
            <a:ext cx="7499400" cy="10158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chemeClr val="lt2"/>
              </a:buClr>
              <a:buSzPts val="1800"/>
              <a:buFont typeface="Maven Pro"/>
              <a:buChar char="❖"/>
            </a:pPr>
            <a:r>
              <a:rPr lang="en" sz="1800">
                <a:solidFill>
                  <a:schemeClr val="lt2"/>
                </a:solidFill>
                <a:latin typeface="Maven Pro"/>
                <a:ea typeface="Maven Pro"/>
                <a:cs typeface="Maven Pro"/>
                <a:sym typeface="Maven Pro"/>
              </a:rPr>
              <a:t>Among the various models, we found that the </a:t>
            </a:r>
            <a:r>
              <a:rPr lang="en" sz="1800">
                <a:solidFill>
                  <a:schemeClr val="accent2"/>
                </a:solidFill>
                <a:latin typeface="Maven Pro"/>
                <a:ea typeface="Maven Pro"/>
                <a:cs typeface="Maven Pro"/>
                <a:sym typeface="Maven Pro"/>
              </a:rPr>
              <a:t>SVM model with an RBF kernel</a:t>
            </a:r>
            <a:r>
              <a:rPr lang="en" sz="1800">
                <a:solidFill>
                  <a:schemeClr val="lt2"/>
                </a:solidFill>
                <a:latin typeface="Maven Pro"/>
                <a:ea typeface="Maven Pro"/>
                <a:cs typeface="Maven Pro"/>
                <a:sym typeface="Maven Pro"/>
              </a:rPr>
              <a:t> achieved the highest accuracy, with a score of 0.9834.</a:t>
            </a:r>
            <a:endParaRPr>
              <a:latin typeface="Maven Pro"/>
              <a:ea typeface="Maven Pro"/>
              <a:cs typeface="Maven Pro"/>
              <a:sym typeface="Maven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2"/>
                                        </p:tgtEl>
                                        <p:attrNameLst>
                                          <p:attrName>style.visibility</p:attrName>
                                        </p:attrNameLst>
                                      </p:cBhvr>
                                      <p:to>
                                        <p:strVal val="visible"/>
                                      </p:to>
                                    </p:set>
                                    <p:animEffect transition="in" filter="fade">
                                      <p:cBhvr>
                                        <p:cTn id="7" dur="1000"/>
                                        <p:tgtEl>
                                          <p:spTgt spid="13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23"/>
                                        </p:tgtEl>
                                        <p:attrNameLst>
                                          <p:attrName>style.visibility</p:attrName>
                                        </p:attrNameLst>
                                      </p:cBhvr>
                                      <p:to>
                                        <p:strVal val="visible"/>
                                      </p:to>
                                    </p:set>
                                    <p:animEffect transition="in" filter="fade">
                                      <p:cBhvr>
                                        <p:cTn id="12" dur="1300"/>
                                        <p:tgtEl>
                                          <p:spTgt spid="13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47"/>
          <p:cNvSpPr txBox="1">
            <a:spLocks noGrp="1"/>
          </p:cNvSpPr>
          <p:nvPr>
            <p:ph type="ctrTitle" idx="8"/>
          </p:nvPr>
        </p:nvSpPr>
        <p:spPr>
          <a:xfrm>
            <a:off x="645975" y="432275"/>
            <a:ext cx="5864400" cy="55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a:t>
            </a:r>
            <a:endParaRPr sz="3000"/>
          </a:p>
        </p:txBody>
      </p:sp>
      <p:sp>
        <p:nvSpPr>
          <p:cNvPr id="905" name="Google Shape;905;p47"/>
          <p:cNvSpPr txBox="1">
            <a:spLocks noGrp="1"/>
          </p:cNvSpPr>
          <p:nvPr>
            <p:ph type="ctrTitle" idx="2"/>
          </p:nvPr>
        </p:nvSpPr>
        <p:spPr>
          <a:xfrm>
            <a:off x="5821425" y="1693773"/>
            <a:ext cx="2751000" cy="7239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800"/>
              <a:t>Data Preparation &amp; Exploratory Analysis</a:t>
            </a:r>
            <a:endParaRPr sz="1800"/>
          </a:p>
        </p:txBody>
      </p:sp>
      <p:sp>
        <p:nvSpPr>
          <p:cNvPr id="906" name="Google Shape;906;p47"/>
          <p:cNvSpPr txBox="1">
            <a:spLocks noGrp="1"/>
          </p:cNvSpPr>
          <p:nvPr>
            <p:ph type="ctrTitle" idx="4"/>
          </p:nvPr>
        </p:nvSpPr>
        <p:spPr>
          <a:xfrm>
            <a:off x="768129" y="3082975"/>
            <a:ext cx="2652000" cy="644700"/>
          </a:xfrm>
          <a:prstGeom prst="rect">
            <a:avLst/>
          </a:prstGeom>
        </p:spPr>
        <p:txBody>
          <a:bodyPr spcFirstLastPara="1" wrap="square" lIns="91425" tIns="91425" rIns="91425" bIns="91425" anchor="b" anchorCtr="0">
            <a:noAutofit/>
          </a:bodyPr>
          <a:lstStyle/>
          <a:p>
            <a:pPr marL="457200" lvl="0" indent="0" algn="ctr" rtl="0">
              <a:lnSpc>
                <a:spcPct val="115000"/>
              </a:lnSpc>
              <a:spcBef>
                <a:spcPts val="0"/>
              </a:spcBef>
              <a:spcAft>
                <a:spcPts val="0"/>
              </a:spcAft>
              <a:buNone/>
            </a:pPr>
            <a:r>
              <a:rPr lang="en" sz="1800"/>
              <a:t>Machine Learning</a:t>
            </a:r>
            <a:endParaRPr sz="1800"/>
          </a:p>
        </p:txBody>
      </p:sp>
      <p:sp>
        <p:nvSpPr>
          <p:cNvPr id="907" name="Google Shape;907;p47"/>
          <p:cNvSpPr txBox="1">
            <a:spLocks noGrp="1"/>
          </p:cNvSpPr>
          <p:nvPr>
            <p:ph type="ctrTitle"/>
          </p:nvPr>
        </p:nvSpPr>
        <p:spPr>
          <a:xfrm>
            <a:off x="768125" y="1651325"/>
            <a:ext cx="2652000" cy="769800"/>
          </a:xfrm>
          <a:prstGeom prst="rect">
            <a:avLst/>
          </a:prstGeom>
        </p:spPr>
        <p:txBody>
          <a:bodyPr spcFirstLastPara="1" wrap="square" lIns="91425" tIns="91425" rIns="91425" bIns="91425" anchor="b" anchorCtr="0">
            <a:noAutofit/>
          </a:bodyPr>
          <a:lstStyle/>
          <a:p>
            <a:pPr marL="457200" lvl="0" indent="0" algn="ctr" rtl="0">
              <a:lnSpc>
                <a:spcPct val="115000"/>
              </a:lnSpc>
              <a:spcBef>
                <a:spcPts val="0"/>
              </a:spcBef>
              <a:spcAft>
                <a:spcPts val="0"/>
              </a:spcAft>
              <a:buNone/>
            </a:pPr>
            <a:r>
              <a:rPr lang="en" sz="1800"/>
              <a:t>Motivation &amp; Problem Formulation</a:t>
            </a:r>
            <a:endParaRPr sz="1800"/>
          </a:p>
        </p:txBody>
      </p:sp>
      <p:sp>
        <p:nvSpPr>
          <p:cNvPr id="908" name="Google Shape;908;p47"/>
          <p:cNvSpPr txBox="1">
            <a:spLocks noGrp="1"/>
          </p:cNvSpPr>
          <p:nvPr>
            <p:ph type="ctrTitle" idx="6"/>
          </p:nvPr>
        </p:nvSpPr>
        <p:spPr>
          <a:xfrm>
            <a:off x="5821423" y="3121975"/>
            <a:ext cx="2751000" cy="644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800"/>
              <a:t>Outcome &amp; Insights</a:t>
            </a:r>
            <a:endParaRPr sz="1800"/>
          </a:p>
        </p:txBody>
      </p:sp>
      <p:sp>
        <p:nvSpPr>
          <p:cNvPr id="909" name="Google Shape;909;p47"/>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7"/>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7"/>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 name="Google Shape;913;p47"/>
          <p:cNvCxnSpPr>
            <a:stCxn id="909" idx="3"/>
            <a:endCxn id="9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914" name="Google Shape;914;p47"/>
          <p:cNvCxnSpPr>
            <a:stCxn id="911" idx="2"/>
            <a:endCxn id="9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915" name="Google Shape;915;p47"/>
          <p:cNvCxnSpPr>
            <a:stCxn id="910" idx="3"/>
            <a:endCxn id="9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916" name="Google Shape;916;p47"/>
          <p:cNvGrpSpPr/>
          <p:nvPr/>
        </p:nvGrpSpPr>
        <p:grpSpPr>
          <a:xfrm>
            <a:off x="5072712" y="3212678"/>
            <a:ext cx="402156" cy="456781"/>
            <a:chOff x="5357662" y="4297637"/>
            <a:chExt cx="287275" cy="326296"/>
          </a:xfrm>
        </p:grpSpPr>
        <p:sp>
          <p:nvSpPr>
            <p:cNvPr id="917" name="Google Shape;917;p47"/>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7"/>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 name="Google Shape;922;p47"/>
          <p:cNvGrpSpPr/>
          <p:nvPr/>
        </p:nvGrpSpPr>
        <p:grpSpPr>
          <a:xfrm>
            <a:off x="3630590" y="3198869"/>
            <a:ext cx="484361" cy="484405"/>
            <a:chOff x="4890434" y="4287389"/>
            <a:chExt cx="345997" cy="346029"/>
          </a:xfrm>
        </p:grpSpPr>
        <p:sp>
          <p:nvSpPr>
            <p:cNvPr id="923" name="Google Shape;923;p47"/>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47"/>
          <p:cNvGrpSpPr/>
          <p:nvPr/>
        </p:nvGrpSpPr>
        <p:grpSpPr>
          <a:xfrm>
            <a:off x="5029465" y="1816807"/>
            <a:ext cx="488638" cy="438246"/>
            <a:chOff x="5778676" y="3826972"/>
            <a:chExt cx="349052" cy="313055"/>
          </a:xfrm>
        </p:grpSpPr>
        <p:sp>
          <p:nvSpPr>
            <p:cNvPr id="931" name="Google Shape;931;p47"/>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47"/>
          <p:cNvGrpSpPr/>
          <p:nvPr/>
        </p:nvGrpSpPr>
        <p:grpSpPr>
          <a:xfrm>
            <a:off x="3630860" y="1790353"/>
            <a:ext cx="483826" cy="491133"/>
            <a:chOff x="4874902" y="3808799"/>
            <a:chExt cx="345615" cy="350835"/>
          </a:xfrm>
        </p:grpSpPr>
        <p:sp>
          <p:nvSpPr>
            <p:cNvPr id="937" name="Google Shape;937;p47"/>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05"/>
                                        </p:tgtEl>
                                        <p:attrNameLst>
                                          <p:attrName>style.visibility</p:attrName>
                                        </p:attrNameLst>
                                      </p:cBhvr>
                                      <p:to>
                                        <p:strVal val="visible"/>
                                      </p:to>
                                    </p:set>
                                    <p:animEffect transition="in" filter="fade">
                                      <p:cBhvr>
                                        <p:cTn id="7" dur="1000"/>
                                        <p:tgtEl>
                                          <p:spTgt spid="905"/>
                                        </p:tgtEl>
                                      </p:cBhvr>
                                    </p:animEffect>
                                  </p:childTnLst>
                                </p:cTn>
                              </p:par>
                              <p:par>
                                <p:cTn id="8" presetID="10" presetClass="entr" presetSubtype="0" fill="hold" nodeType="withEffect">
                                  <p:stCondLst>
                                    <p:cond delay="0"/>
                                  </p:stCondLst>
                                  <p:childTnLst>
                                    <p:set>
                                      <p:cBhvr>
                                        <p:cTn id="9" dur="1" fill="hold">
                                          <p:stCondLst>
                                            <p:cond delay="0"/>
                                          </p:stCondLst>
                                        </p:cTn>
                                        <p:tgtEl>
                                          <p:spTgt spid="906"/>
                                        </p:tgtEl>
                                        <p:attrNameLst>
                                          <p:attrName>style.visibility</p:attrName>
                                        </p:attrNameLst>
                                      </p:cBhvr>
                                      <p:to>
                                        <p:strVal val="visible"/>
                                      </p:to>
                                    </p:set>
                                    <p:animEffect transition="in" filter="fade">
                                      <p:cBhvr>
                                        <p:cTn id="10" dur="1"/>
                                        <p:tgtEl>
                                          <p:spTgt spid="906"/>
                                        </p:tgtEl>
                                      </p:cBhvr>
                                    </p:animEffect>
                                  </p:childTnLst>
                                </p:cTn>
                              </p:par>
                              <p:par>
                                <p:cTn id="11" presetID="10" presetClass="entr" presetSubtype="0" fill="hold" nodeType="withEffect">
                                  <p:stCondLst>
                                    <p:cond delay="0"/>
                                  </p:stCondLst>
                                  <p:childTnLst>
                                    <p:set>
                                      <p:cBhvr>
                                        <p:cTn id="12" dur="1" fill="hold">
                                          <p:stCondLst>
                                            <p:cond delay="0"/>
                                          </p:stCondLst>
                                        </p:cTn>
                                        <p:tgtEl>
                                          <p:spTgt spid="907"/>
                                        </p:tgtEl>
                                        <p:attrNameLst>
                                          <p:attrName>style.visibility</p:attrName>
                                        </p:attrNameLst>
                                      </p:cBhvr>
                                      <p:to>
                                        <p:strVal val="visible"/>
                                      </p:to>
                                    </p:set>
                                    <p:animEffect transition="in" filter="fade">
                                      <p:cBhvr>
                                        <p:cTn id="13" dur="1"/>
                                        <p:tgtEl>
                                          <p:spTgt spid="907"/>
                                        </p:tgtEl>
                                      </p:cBhvr>
                                    </p:animEffect>
                                  </p:childTnLst>
                                </p:cTn>
                              </p:par>
                              <p:par>
                                <p:cTn id="14" presetID="10" presetClass="entr" presetSubtype="0" fill="hold" nodeType="withEffect">
                                  <p:stCondLst>
                                    <p:cond delay="0"/>
                                  </p:stCondLst>
                                  <p:childTnLst>
                                    <p:set>
                                      <p:cBhvr>
                                        <p:cTn id="15" dur="1" fill="hold">
                                          <p:stCondLst>
                                            <p:cond delay="0"/>
                                          </p:stCondLst>
                                        </p:cTn>
                                        <p:tgtEl>
                                          <p:spTgt spid="908"/>
                                        </p:tgtEl>
                                        <p:attrNameLst>
                                          <p:attrName>style.visibility</p:attrName>
                                        </p:attrNameLst>
                                      </p:cBhvr>
                                      <p:to>
                                        <p:strVal val="visible"/>
                                      </p:to>
                                    </p:set>
                                    <p:animEffect transition="in" filter="fade">
                                      <p:cBhvr>
                                        <p:cTn id="16" dur="1000"/>
                                        <p:tgtEl>
                                          <p:spTgt spid="908"/>
                                        </p:tgtEl>
                                      </p:cBhvr>
                                    </p:animEffect>
                                  </p:childTnLst>
                                </p:cTn>
                              </p:par>
                              <p:par>
                                <p:cTn id="17" presetID="10" presetClass="entr" presetSubtype="0" fill="hold" nodeType="withEffect">
                                  <p:stCondLst>
                                    <p:cond delay="0"/>
                                  </p:stCondLst>
                                  <p:childTnLst>
                                    <p:set>
                                      <p:cBhvr>
                                        <p:cTn id="18" dur="1" fill="hold">
                                          <p:stCondLst>
                                            <p:cond delay="0"/>
                                          </p:stCondLst>
                                        </p:cTn>
                                        <p:tgtEl>
                                          <p:spTgt spid="909"/>
                                        </p:tgtEl>
                                        <p:attrNameLst>
                                          <p:attrName>style.visibility</p:attrName>
                                        </p:attrNameLst>
                                      </p:cBhvr>
                                      <p:to>
                                        <p:strVal val="visible"/>
                                      </p:to>
                                    </p:set>
                                    <p:animEffect transition="in" filter="fade">
                                      <p:cBhvr>
                                        <p:cTn id="19" dur="1"/>
                                        <p:tgtEl>
                                          <p:spTgt spid="909"/>
                                        </p:tgtEl>
                                      </p:cBhvr>
                                    </p:animEffect>
                                  </p:childTnLst>
                                </p:cTn>
                              </p:par>
                              <p:par>
                                <p:cTn id="20" presetID="10" presetClass="entr" presetSubtype="0" fill="hold" nodeType="withEffect">
                                  <p:stCondLst>
                                    <p:cond delay="0"/>
                                  </p:stCondLst>
                                  <p:childTnLst>
                                    <p:set>
                                      <p:cBhvr>
                                        <p:cTn id="21" dur="1" fill="hold">
                                          <p:stCondLst>
                                            <p:cond delay="0"/>
                                          </p:stCondLst>
                                        </p:cTn>
                                        <p:tgtEl>
                                          <p:spTgt spid="910"/>
                                        </p:tgtEl>
                                        <p:attrNameLst>
                                          <p:attrName>style.visibility</p:attrName>
                                        </p:attrNameLst>
                                      </p:cBhvr>
                                      <p:to>
                                        <p:strVal val="visible"/>
                                      </p:to>
                                    </p:set>
                                    <p:animEffect transition="in" filter="fade">
                                      <p:cBhvr>
                                        <p:cTn id="22" dur="1"/>
                                        <p:tgtEl>
                                          <p:spTgt spid="910"/>
                                        </p:tgtEl>
                                      </p:cBhvr>
                                    </p:animEffect>
                                  </p:childTnLst>
                                </p:cTn>
                              </p:par>
                              <p:par>
                                <p:cTn id="23" presetID="10" presetClass="entr" presetSubtype="0" fill="hold" nodeType="withEffect">
                                  <p:stCondLst>
                                    <p:cond delay="0"/>
                                  </p:stCondLst>
                                  <p:childTnLst>
                                    <p:set>
                                      <p:cBhvr>
                                        <p:cTn id="24" dur="1" fill="hold">
                                          <p:stCondLst>
                                            <p:cond delay="0"/>
                                          </p:stCondLst>
                                        </p:cTn>
                                        <p:tgtEl>
                                          <p:spTgt spid="911"/>
                                        </p:tgtEl>
                                        <p:attrNameLst>
                                          <p:attrName>style.visibility</p:attrName>
                                        </p:attrNameLst>
                                      </p:cBhvr>
                                      <p:to>
                                        <p:strVal val="visible"/>
                                      </p:to>
                                    </p:set>
                                    <p:animEffect transition="in" filter="fade">
                                      <p:cBhvr>
                                        <p:cTn id="25" dur="1"/>
                                        <p:tgtEl>
                                          <p:spTgt spid="911"/>
                                        </p:tgtEl>
                                      </p:cBhvr>
                                    </p:animEffect>
                                  </p:childTnLst>
                                </p:cTn>
                              </p:par>
                              <p:par>
                                <p:cTn id="26" presetID="10" presetClass="entr" presetSubtype="0" fill="hold" nodeType="withEffect">
                                  <p:stCondLst>
                                    <p:cond delay="0"/>
                                  </p:stCondLst>
                                  <p:childTnLst>
                                    <p:set>
                                      <p:cBhvr>
                                        <p:cTn id="27" dur="1" fill="hold">
                                          <p:stCondLst>
                                            <p:cond delay="0"/>
                                          </p:stCondLst>
                                        </p:cTn>
                                        <p:tgtEl>
                                          <p:spTgt spid="912"/>
                                        </p:tgtEl>
                                        <p:attrNameLst>
                                          <p:attrName>style.visibility</p:attrName>
                                        </p:attrNameLst>
                                      </p:cBhvr>
                                      <p:to>
                                        <p:strVal val="visible"/>
                                      </p:to>
                                    </p:set>
                                    <p:animEffect transition="in" filter="fade">
                                      <p:cBhvr>
                                        <p:cTn id="28" dur="1"/>
                                        <p:tgtEl>
                                          <p:spTgt spid="912"/>
                                        </p:tgtEl>
                                      </p:cBhvr>
                                    </p:animEffect>
                                  </p:childTnLst>
                                </p:cTn>
                              </p:par>
                              <p:par>
                                <p:cTn id="29" presetID="10" presetClass="entr" presetSubtype="0" fill="hold" nodeType="withEffect">
                                  <p:stCondLst>
                                    <p:cond delay="0"/>
                                  </p:stCondLst>
                                  <p:childTnLst>
                                    <p:set>
                                      <p:cBhvr>
                                        <p:cTn id="30" dur="1" fill="hold">
                                          <p:stCondLst>
                                            <p:cond delay="0"/>
                                          </p:stCondLst>
                                        </p:cTn>
                                        <p:tgtEl>
                                          <p:spTgt spid="913"/>
                                        </p:tgtEl>
                                        <p:attrNameLst>
                                          <p:attrName>style.visibility</p:attrName>
                                        </p:attrNameLst>
                                      </p:cBhvr>
                                      <p:to>
                                        <p:strVal val="visible"/>
                                      </p:to>
                                    </p:set>
                                    <p:animEffect transition="in" filter="fade">
                                      <p:cBhvr>
                                        <p:cTn id="31" dur="1"/>
                                        <p:tgtEl>
                                          <p:spTgt spid="913"/>
                                        </p:tgtEl>
                                      </p:cBhvr>
                                    </p:animEffect>
                                  </p:childTnLst>
                                </p:cTn>
                              </p:par>
                              <p:par>
                                <p:cTn id="32" presetID="10" presetClass="entr" presetSubtype="0" fill="hold" nodeType="withEffect">
                                  <p:stCondLst>
                                    <p:cond delay="0"/>
                                  </p:stCondLst>
                                  <p:childTnLst>
                                    <p:set>
                                      <p:cBhvr>
                                        <p:cTn id="33" dur="1" fill="hold">
                                          <p:stCondLst>
                                            <p:cond delay="0"/>
                                          </p:stCondLst>
                                        </p:cTn>
                                        <p:tgtEl>
                                          <p:spTgt spid="914"/>
                                        </p:tgtEl>
                                        <p:attrNameLst>
                                          <p:attrName>style.visibility</p:attrName>
                                        </p:attrNameLst>
                                      </p:cBhvr>
                                      <p:to>
                                        <p:strVal val="visible"/>
                                      </p:to>
                                    </p:set>
                                    <p:animEffect transition="in" filter="fade">
                                      <p:cBhvr>
                                        <p:cTn id="34" dur="1000"/>
                                        <p:tgtEl>
                                          <p:spTgt spid="914"/>
                                        </p:tgtEl>
                                      </p:cBhvr>
                                    </p:animEffect>
                                  </p:childTnLst>
                                </p:cTn>
                              </p:par>
                              <p:par>
                                <p:cTn id="35" presetID="10" presetClass="entr" presetSubtype="0" fill="hold" nodeType="withEffect">
                                  <p:stCondLst>
                                    <p:cond delay="0"/>
                                  </p:stCondLst>
                                  <p:childTnLst>
                                    <p:set>
                                      <p:cBhvr>
                                        <p:cTn id="36" dur="1" fill="hold">
                                          <p:stCondLst>
                                            <p:cond delay="0"/>
                                          </p:stCondLst>
                                        </p:cTn>
                                        <p:tgtEl>
                                          <p:spTgt spid="915"/>
                                        </p:tgtEl>
                                        <p:attrNameLst>
                                          <p:attrName>style.visibility</p:attrName>
                                        </p:attrNameLst>
                                      </p:cBhvr>
                                      <p:to>
                                        <p:strVal val="visible"/>
                                      </p:to>
                                    </p:set>
                                    <p:animEffect transition="in" filter="fade">
                                      <p:cBhvr>
                                        <p:cTn id="37" dur="1000"/>
                                        <p:tgtEl>
                                          <p:spTgt spid="915"/>
                                        </p:tgtEl>
                                      </p:cBhvr>
                                    </p:animEffect>
                                  </p:childTnLst>
                                </p:cTn>
                              </p:par>
                              <p:par>
                                <p:cTn id="38" presetID="10" presetClass="entr" presetSubtype="0" fill="hold" nodeType="withEffect">
                                  <p:stCondLst>
                                    <p:cond delay="0"/>
                                  </p:stCondLst>
                                  <p:childTnLst>
                                    <p:set>
                                      <p:cBhvr>
                                        <p:cTn id="39" dur="1" fill="hold">
                                          <p:stCondLst>
                                            <p:cond delay="0"/>
                                          </p:stCondLst>
                                        </p:cTn>
                                        <p:tgtEl>
                                          <p:spTgt spid="916"/>
                                        </p:tgtEl>
                                        <p:attrNameLst>
                                          <p:attrName>style.visibility</p:attrName>
                                        </p:attrNameLst>
                                      </p:cBhvr>
                                      <p:to>
                                        <p:strVal val="visible"/>
                                      </p:to>
                                    </p:set>
                                    <p:animEffect transition="in" filter="fade">
                                      <p:cBhvr>
                                        <p:cTn id="40" dur="1000"/>
                                        <p:tgtEl>
                                          <p:spTgt spid="916"/>
                                        </p:tgtEl>
                                      </p:cBhvr>
                                    </p:animEffect>
                                  </p:childTnLst>
                                </p:cTn>
                              </p:par>
                              <p:par>
                                <p:cTn id="41" presetID="10" presetClass="entr" presetSubtype="0" fill="hold" nodeType="withEffect">
                                  <p:stCondLst>
                                    <p:cond delay="0"/>
                                  </p:stCondLst>
                                  <p:childTnLst>
                                    <p:set>
                                      <p:cBhvr>
                                        <p:cTn id="42" dur="1" fill="hold">
                                          <p:stCondLst>
                                            <p:cond delay="0"/>
                                          </p:stCondLst>
                                        </p:cTn>
                                        <p:tgtEl>
                                          <p:spTgt spid="922"/>
                                        </p:tgtEl>
                                        <p:attrNameLst>
                                          <p:attrName>style.visibility</p:attrName>
                                        </p:attrNameLst>
                                      </p:cBhvr>
                                      <p:to>
                                        <p:strVal val="visible"/>
                                      </p:to>
                                    </p:set>
                                    <p:animEffect transition="in" filter="fade">
                                      <p:cBhvr>
                                        <p:cTn id="43" dur="1"/>
                                        <p:tgtEl>
                                          <p:spTgt spid="922"/>
                                        </p:tgtEl>
                                      </p:cBhvr>
                                    </p:animEffect>
                                  </p:childTnLst>
                                </p:cTn>
                              </p:par>
                              <p:par>
                                <p:cTn id="44" presetID="10" presetClass="entr" presetSubtype="0" fill="hold" nodeType="withEffect">
                                  <p:stCondLst>
                                    <p:cond delay="0"/>
                                  </p:stCondLst>
                                  <p:childTnLst>
                                    <p:set>
                                      <p:cBhvr>
                                        <p:cTn id="45" dur="1" fill="hold">
                                          <p:stCondLst>
                                            <p:cond delay="0"/>
                                          </p:stCondLst>
                                        </p:cTn>
                                        <p:tgtEl>
                                          <p:spTgt spid="930"/>
                                        </p:tgtEl>
                                        <p:attrNameLst>
                                          <p:attrName>style.visibility</p:attrName>
                                        </p:attrNameLst>
                                      </p:cBhvr>
                                      <p:to>
                                        <p:strVal val="visible"/>
                                      </p:to>
                                    </p:set>
                                    <p:animEffect transition="in" filter="fade">
                                      <p:cBhvr>
                                        <p:cTn id="46" dur="1000"/>
                                        <p:tgtEl>
                                          <p:spTgt spid="930"/>
                                        </p:tgtEl>
                                      </p:cBhvr>
                                    </p:animEffect>
                                  </p:childTnLst>
                                </p:cTn>
                              </p:par>
                              <p:par>
                                <p:cTn id="47" presetID="10" presetClass="entr" presetSubtype="0" fill="hold" nodeType="withEffect">
                                  <p:stCondLst>
                                    <p:cond delay="0"/>
                                  </p:stCondLst>
                                  <p:childTnLst>
                                    <p:set>
                                      <p:cBhvr>
                                        <p:cTn id="48" dur="1" fill="hold">
                                          <p:stCondLst>
                                            <p:cond delay="0"/>
                                          </p:stCondLst>
                                        </p:cTn>
                                        <p:tgtEl>
                                          <p:spTgt spid="936"/>
                                        </p:tgtEl>
                                        <p:attrNameLst>
                                          <p:attrName>style.visibility</p:attrName>
                                        </p:attrNameLst>
                                      </p:cBhvr>
                                      <p:to>
                                        <p:strVal val="visible"/>
                                      </p:to>
                                    </p:set>
                                    <p:animEffect transition="in" filter="fade">
                                      <p:cBhvr>
                                        <p:cTn id="49" dur="1000"/>
                                        <p:tgtEl>
                                          <p:spTgt spid="9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74"/>
          <p:cNvSpPr/>
          <p:nvPr/>
        </p:nvSpPr>
        <p:spPr>
          <a:xfrm>
            <a:off x="1020600" y="1798700"/>
            <a:ext cx="3264000" cy="2394900"/>
          </a:xfrm>
          <a:prstGeom prst="roundRect">
            <a:avLst>
              <a:gd name="adj" fmla="val 16667"/>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4"/>
          <p:cNvSpPr txBox="1">
            <a:spLocks noGrp="1"/>
          </p:cNvSpPr>
          <p:nvPr>
            <p:ph type="ctrTitle"/>
          </p:nvPr>
        </p:nvSpPr>
        <p:spPr>
          <a:xfrm>
            <a:off x="618825" y="455400"/>
            <a:ext cx="28944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a:t>
            </a:r>
            <a:endParaRPr/>
          </a:p>
        </p:txBody>
      </p:sp>
      <p:sp>
        <p:nvSpPr>
          <p:cNvPr id="1330" name="Google Shape;1330;p74"/>
          <p:cNvSpPr/>
          <p:nvPr/>
        </p:nvSpPr>
        <p:spPr>
          <a:xfrm>
            <a:off x="618825" y="1263150"/>
            <a:ext cx="896400" cy="929700"/>
          </a:xfrm>
          <a:prstGeom prst="ellipse">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4"/>
          <p:cNvSpPr/>
          <p:nvPr/>
        </p:nvSpPr>
        <p:spPr>
          <a:xfrm>
            <a:off x="844902" y="1502988"/>
            <a:ext cx="444228" cy="450025"/>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4"/>
          <p:cNvSpPr/>
          <p:nvPr/>
        </p:nvSpPr>
        <p:spPr>
          <a:xfrm>
            <a:off x="4794300" y="1798700"/>
            <a:ext cx="3264000" cy="2394900"/>
          </a:xfrm>
          <a:prstGeom prst="roundRect">
            <a:avLst>
              <a:gd name="adj" fmla="val 16667"/>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4"/>
          <p:cNvSpPr/>
          <p:nvPr/>
        </p:nvSpPr>
        <p:spPr>
          <a:xfrm>
            <a:off x="4529025" y="1263138"/>
            <a:ext cx="896400" cy="929700"/>
          </a:xfrm>
          <a:prstGeom prst="ellipse">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4"/>
          <p:cNvSpPr txBox="1"/>
          <p:nvPr/>
        </p:nvSpPr>
        <p:spPr>
          <a:xfrm>
            <a:off x="1146285" y="2030250"/>
            <a:ext cx="3218205" cy="2031295"/>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 sz="2000" b="1">
                <a:solidFill>
                  <a:schemeClr val="accent5"/>
                </a:solidFill>
                <a:latin typeface="Maven Pro"/>
                <a:ea typeface="Maven Pro"/>
                <a:cs typeface="Maven Pro"/>
                <a:sym typeface="Maven Pro"/>
              </a:rPr>
              <a:t>Application</a:t>
            </a:r>
            <a:endParaRPr lang="en-US" sz="2000" b="1">
              <a:solidFill>
                <a:schemeClr val="accent5"/>
              </a:solidFill>
              <a:latin typeface="Maven Pro"/>
              <a:ea typeface="Maven Pro"/>
              <a:cs typeface="Maven Pro"/>
            </a:endParaRPr>
          </a:p>
          <a:p>
            <a:pPr marL="457200" lvl="0" indent="-355600" algn="l" rtl="0">
              <a:lnSpc>
                <a:spcPct val="200000"/>
              </a:lnSpc>
              <a:spcBef>
                <a:spcPts val="0"/>
              </a:spcBef>
              <a:spcAft>
                <a:spcPts val="0"/>
              </a:spcAft>
              <a:buClr>
                <a:schemeClr val="accent5"/>
              </a:buClr>
              <a:buSzPts val="2000"/>
              <a:buFont typeface="Maven Pro Medium"/>
              <a:buChar char="●"/>
            </a:pPr>
            <a:r>
              <a:rPr lang="en" sz="2000" b="1">
                <a:solidFill>
                  <a:schemeClr val="lt1"/>
                </a:solidFill>
                <a:latin typeface="Maven Pro Medium"/>
                <a:ea typeface="Maven Pro Medium"/>
                <a:cs typeface="Maven Pro Medium"/>
                <a:sym typeface="Maven Pro Medium"/>
              </a:rPr>
              <a:t>Speech recognition</a:t>
            </a:r>
            <a:endParaRPr sz="2000" b="1">
              <a:solidFill>
                <a:schemeClr val="lt1"/>
              </a:solidFill>
              <a:latin typeface="Maven Pro Medium"/>
              <a:ea typeface="Maven Pro Medium"/>
              <a:cs typeface="Maven Pro Medium"/>
            </a:endParaRPr>
          </a:p>
          <a:p>
            <a:pPr marL="457200" lvl="0" indent="-355600" algn="l" rtl="0">
              <a:lnSpc>
                <a:spcPct val="200000"/>
              </a:lnSpc>
              <a:spcBef>
                <a:spcPts val="0"/>
              </a:spcBef>
              <a:spcAft>
                <a:spcPts val="0"/>
              </a:spcAft>
              <a:buClr>
                <a:schemeClr val="accent5"/>
              </a:buClr>
              <a:buSzPts val="2000"/>
              <a:buFont typeface="Maven Pro Medium"/>
              <a:buChar char="●"/>
            </a:pPr>
            <a:r>
              <a:rPr lang="en" sz="2000" b="1">
                <a:solidFill>
                  <a:schemeClr val="lt1"/>
                </a:solidFill>
                <a:latin typeface="Maven Pro Medium"/>
                <a:ea typeface="Maven Pro Medium"/>
                <a:cs typeface="Maven Pro Medium"/>
                <a:sym typeface="Maven Pro Medium"/>
              </a:rPr>
              <a:t>Security systems</a:t>
            </a:r>
            <a:endParaRPr sz="2000" b="1">
              <a:solidFill>
                <a:schemeClr val="lt1"/>
              </a:solidFill>
              <a:latin typeface="Maven Pro Medium"/>
              <a:ea typeface="Maven Pro Medium"/>
              <a:cs typeface="Maven Pro Medium"/>
            </a:endParaRPr>
          </a:p>
        </p:txBody>
      </p:sp>
      <p:sp>
        <p:nvSpPr>
          <p:cNvPr id="1335" name="Google Shape;1335;p74"/>
          <p:cNvSpPr txBox="1"/>
          <p:nvPr/>
        </p:nvSpPr>
        <p:spPr>
          <a:xfrm>
            <a:off x="4860084" y="2030250"/>
            <a:ext cx="3887100" cy="2031295"/>
          </a:xfrm>
          <a:prstGeom prst="rect">
            <a:avLst/>
          </a:prstGeom>
          <a:noFill/>
          <a:ln>
            <a:noFill/>
          </a:ln>
        </p:spPr>
        <p:txBody>
          <a:bodyPr spcFirstLastPara="1" wrap="square" lIns="91425" tIns="91425" rIns="91425" bIns="91425" anchor="t" anchorCtr="0">
            <a:spAutoFit/>
          </a:bodyPr>
          <a:lstStyle/>
          <a:p>
            <a:pPr marL="457200" lvl="0" indent="0" algn="l" rtl="0">
              <a:lnSpc>
                <a:spcPct val="200000"/>
              </a:lnSpc>
              <a:spcBef>
                <a:spcPts val="0"/>
              </a:spcBef>
              <a:spcAft>
                <a:spcPts val="0"/>
              </a:spcAft>
              <a:buNone/>
            </a:pPr>
            <a:r>
              <a:rPr lang="en" sz="2000" b="1">
                <a:solidFill>
                  <a:schemeClr val="accent3"/>
                </a:solidFill>
                <a:latin typeface="Maven Pro"/>
                <a:ea typeface="Maven Pro"/>
                <a:cs typeface="Maven Pro"/>
                <a:sym typeface="Maven Pro"/>
              </a:rPr>
              <a:t>Limitation</a:t>
            </a:r>
            <a:endParaRPr lang="en-US" sz="2000" b="1">
              <a:solidFill>
                <a:schemeClr val="accent3"/>
              </a:solidFill>
              <a:latin typeface="Maven Pro"/>
              <a:ea typeface="Maven Pro"/>
              <a:cs typeface="Maven Pro"/>
            </a:endParaRPr>
          </a:p>
          <a:p>
            <a:pPr marL="457200" lvl="0" indent="-355600" algn="l" rtl="0">
              <a:lnSpc>
                <a:spcPct val="200000"/>
              </a:lnSpc>
              <a:spcBef>
                <a:spcPts val="0"/>
              </a:spcBef>
              <a:spcAft>
                <a:spcPts val="0"/>
              </a:spcAft>
              <a:buClr>
                <a:schemeClr val="accent3"/>
              </a:buClr>
              <a:buSzPts val="2000"/>
              <a:buFont typeface="Maven Pro Medium"/>
              <a:buChar char="●"/>
            </a:pPr>
            <a:r>
              <a:rPr lang="en" sz="2000" b="1">
                <a:solidFill>
                  <a:schemeClr val="lt1"/>
                </a:solidFill>
                <a:latin typeface="Maven Pro Medium"/>
                <a:ea typeface="Maven Pro Medium"/>
                <a:cs typeface="Maven Pro Medium"/>
                <a:sym typeface="Maven Pro Medium"/>
              </a:rPr>
              <a:t>Non-acoustic factors</a:t>
            </a:r>
            <a:endParaRPr sz="2000" b="1">
              <a:solidFill>
                <a:schemeClr val="lt1"/>
              </a:solidFill>
              <a:latin typeface="Maven Pro Medium"/>
              <a:ea typeface="Maven Pro Medium"/>
              <a:cs typeface="Maven Pro Medium"/>
            </a:endParaRPr>
          </a:p>
          <a:p>
            <a:pPr marL="457200" lvl="0" indent="-355600" algn="l" rtl="0">
              <a:lnSpc>
                <a:spcPct val="200000"/>
              </a:lnSpc>
              <a:spcBef>
                <a:spcPts val="0"/>
              </a:spcBef>
              <a:spcAft>
                <a:spcPts val="0"/>
              </a:spcAft>
              <a:buClr>
                <a:schemeClr val="accent3"/>
              </a:buClr>
              <a:buSzPts val="2000"/>
              <a:buFont typeface="Maven Pro Medium"/>
              <a:buChar char="●"/>
            </a:pPr>
            <a:r>
              <a:rPr lang="en" sz="2000" b="1">
                <a:solidFill>
                  <a:schemeClr val="lt1"/>
                </a:solidFill>
                <a:latin typeface="Maven Pro Medium"/>
                <a:ea typeface="Maven Pro Medium"/>
                <a:cs typeface="Maven Pro Medium"/>
                <a:sym typeface="Maven Pro Medium"/>
              </a:rPr>
              <a:t>Practicality</a:t>
            </a:r>
            <a:endParaRPr sz="2000" b="1">
              <a:solidFill>
                <a:schemeClr val="lt1"/>
              </a:solidFill>
              <a:latin typeface="Maven Pro Medium"/>
              <a:ea typeface="Maven Pro Medium"/>
              <a:cs typeface="Maven Pro Medium"/>
            </a:endParaRPr>
          </a:p>
        </p:txBody>
      </p:sp>
      <p:grpSp>
        <p:nvGrpSpPr>
          <p:cNvPr id="1336" name="Google Shape;1336;p74"/>
          <p:cNvGrpSpPr/>
          <p:nvPr/>
        </p:nvGrpSpPr>
        <p:grpSpPr>
          <a:xfrm>
            <a:off x="4755118" y="1503005"/>
            <a:ext cx="444219" cy="449988"/>
            <a:chOff x="4667216" y="2915382"/>
            <a:chExt cx="320273" cy="318395"/>
          </a:xfrm>
        </p:grpSpPr>
        <p:sp>
          <p:nvSpPr>
            <p:cNvPr id="1337" name="Google Shape;1337;p7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28"/>
                                        </p:tgtEl>
                                        <p:attrNameLst>
                                          <p:attrName>style.visibility</p:attrName>
                                        </p:attrNameLst>
                                      </p:cBhvr>
                                      <p:to>
                                        <p:strVal val="visible"/>
                                      </p:to>
                                    </p:set>
                                    <p:animEffect transition="in" filter="fade">
                                      <p:cBhvr>
                                        <p:cTn id="7" dur="1000"/>
                                        <p:tgtEl>
                                          <p:spTgt spid="1328"/>
                                        </p:tgtEl>
                                      </p:cBhvr>
                                    </p:animEffect>
                                  </p:childTnLst>
                                </p:cTn>
                              </p:par>
                              <p:par>
                                <p:cTn id="8" presetID="10" presetClass="entr" presetSubtype="0" fill="hold" nodeType="withEffect">
                                  <p:stCondLst>
                                    <p:cond delay="0"/>
                                  </p:stCondLst>
                                  <p:childTnLst>
                                    <p:set>
                                      <p:cBhvr>
                                        <p:cTn id="9" dur="1" fill="hold">
                                          <p:stCondLst>
                                            <p:cond delay="0"/>
                                          </p:stCondLst>
                                        </p:cTn>
                                        <p:tgtEl>
                                          <p:spTgt spid="1330"/>
                                        </p:tgtEl>
                                        <p:attrNameLst>
                                          <p:attrName>style.visibility</p:attrName>
                                        </p:attrNameLst>
                                      </p:cBhvr>
                                      <p:to>
                                        <p:strVal val="visible"/>
                                      </p:to>
                                    </p:set>
                                    <p:animEffect transition="in" filter="fade">
                                      <p:cBhvr>
                                        <p:cTn id="10" dur="1000"/>
                                        <p:tgtEl>
                                          <p:spTgt spid="1330"/>
                                        </p:tgtEl>
                                      </p:cBhvr>
                                    </p:animEffect>
                                  </p:childTnLst>
                                </p:cTn>
                              </p:par>
                              <p:par>
                                <p:cTn id="11" presetID="10" presetClass="entr" presetSubtype="0" fill="hold" nodeType="withEffect">
                                  <p:stCondLst>
                                    <p:cond delay="0"/>
                                  </p:stCondLst>
                                  <p:childTnLst>
                                    <p:set>
                                      <p:cBhvr>
                                        <p:cTn id="12" dur="1" fill="hold">
                                          <p:stCondLst>
                                            <p:cond delay="0"/>
                                          </p:stCondLst>
                                        </p:cTn>
                                        <p:tgtEl>
                                          <p:spTgt spid="1331"/>
                                        </p:tgtEl>
                                        <p:attrNameLst>
                                          <p:attrName>style.visibility</p:attrName>
                                        </p:attrNameLst>
                                      </p:cBhvr>
                                      <p:to>
                                        <p:strVal val="visible"/>
                                      </p:to>
                                    </p:set>
                                    <p:animEffect transition="in" filter="fade">
                                      <p:cBhvr>
                                        <p:cTn id="13" dur="1000"/>
                                        <p:tgtEl>
                                          <p:spTgt spid="1331"/>
                                        </p:tgtEl>
                                      </p:cBhvr>
                                    </p:animEffect>
                                  </p:childTnLst>
                                </p:cTn>
                              </p:par>
                              <p:par>
                                <p:cTn id="14" presetID="10" presetClass="entr" presetSubtype="0" fill="hold" nodeType="withEffect">
                                  <p:stCondLst>
                                    <p:cond delay="0"/>
                                  </p:stCondLst>
                                  <p:childTnLst>
                                    <p:set>
                                      <p:cBhvr>
                                        <p:cTn id="15" dur="1" fill="hold">
                                          <p:stCondLst>
                                            <p:cond delay="0"/>
                                          </p:stCondLst>
                                        </p:cTn>
                                        <p:tgtEl>
                                          <p:spTgt spid="1334"/>
                                        </p:tgtEl>
                                        <p:attrNameLst>
                                          <p:attrName>style.visibility</p:attrName>
                                        </p:attrNameLst>
                                      </p:cBhvr>
                                      <p:to>
                                        <p:strVal val="visible"/>
                                      </p:to>
                                    </p:set>
                                    <p:animEffect transition="in" filter="fade">
                                      <p:cBhvr>
                                        <p:cTn id="16" dur="1000"/>
                                        <p:tgtEl>
                                          <p:spTgt spid="133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332"/>
                                        </p:tgtEl>
                                        <p:attrNameLst>
                                          <p:attrName>style.visibility</p:attrName>
                                        </p:attrNameLst>
                                      </p:cBhvr>
                                      <p:to>
                                        <p:strVal val="visible"/>
                                      </p:to>
                                    </p:set>
                                    <p:animEffect transition="in" filter="fade">
                                      <p:cBhvr>
                                        <p:cTn id="21" dur="1000"/>
                                        <p:tgtEl>
                                          <p:spTgt spid="1332"/>
                                        </p:tgtEl>
                                      </p:cBhvr>
                                    </p:animEffect>
                                  </p:childTnLst>
                                </p:cTn>
                              </p:par>
                              <p:par>
                                <p:cTn id="22" presetID="10" presetClass="entr" presetSubtype="0" fill="hold" nodeType="withEffect">
                                  <p:stCondLst>
                                    <p:cond delay="0"/>
                                  </p:stCondLst>
                                  <p:childTnLst>
                                    <p:set>
                                      <p:cBhvr>
                                        <p:cTn id="23" dur="1" fill="hold">
                                          <p:stCondLst>
                                            <p:cond delay="0"/>
                                          </p:stCondLst>
                                        </p:cTn>
                                        <p:tgtEl>
                                          <p:spTgt spid="1333"/>
                                        </p:tgtEl>
                                        <p:attrNameLst>
                                          <p:attrName>style.visibility</p:attrName>
                                        </p:attrNameLst>
                                      </p:cBhvr>
                                      <p:to>
                                        <p:strVal val="visible"/>
                                      </p:to>
                                    </p:set>
                                    <p:animEffect transition="in" filter="fade">
                                      <p:cBhvr>
                                        <p:cTn id="24" dur="1000"/>
                                        <p:tgtEl>
                                          <p:spTgt spid="1333"/>
                                        </p:tgtEl>
                                      </p:cBhvr>
                                    </p:animEffect>
                                  </p:childTnLst>
                                </p:cTn>
                              </p:par>
                              <p:par>
                                <p:cTn id="25" presetID="10" presetClass="entr" presetSubtype="0" fill="hold" nodeType="withEffect">
                                  <p:stCondLst>
                                    <p:cond delay="0"/>
                                  </p:stCondLst>
                                  <p:childTnLst>
                                    <p:set>
                                      <p:cBhvr>
                                        <p:cTn id="26" dur="1" fill="hold">
                                          <p:stCondLst>
                                            <p:cond delay="0"/>
                                          </p:stCondLst>
                                        </p:cTn>
                                        <p:tgtEl>
                                          <p:spTgt spid="1335"/>
                                        </p:tgtEl>
                                        <p:attrNameLst>
                                          <p:attrName>style.visibility</p:attrName>
                                        </p:attrNameLst>
                                      </p:cBhvr>
                                      <p:to>
                                        <p:strVal val="visible"/>
                                      </p:to>
                                    </p:set>
                                    <p:animEffect transition="in" filter="fade">
                                      <p:cBhvr>
                                        <p:cTn id="27" dur="1000"/>
                                        <p:tgtEl>
                                          <p:spTgt spid="1335"/>
                                        </p:tgtEl>
                                      </p:cBhvr>
                                    </p:animEffect>
                                  </p:childTnLst>
                                </p:cTn>
                              </p:par>
                              <p:par>
                                <p:cTn id="28" presetID="10" presetClass="entr" presetSubtype="0" fill="hold" nodeType="withEffect">
                                  <p:stCondLst>
                                    <p:cond delay="0"/>
                                  </p:stCondLst>
                                  <p:childTnLst>
                                    <p:set>
                                      <p:cBhvr>
                                        <p:cTn id="29" dur="1" fill="hold">
                                          <p:stCondLst>
                                            <p:cond delay="0"/>
                                          </p:stCondLst>
                                        </p:cTn>
                                        <p:tgtEl>
                                          <p:spTgt spid="1336"/>
                                        </p:tgtEl>
                                        <p:attrNameLst>
                                          <p:attrName>style.visibility</p:attrName>
                                        </p:attrNameLst>
                                      </p:cBhvr>
                                      <p:to>
                                        <p:strVal val="visible"/>
                                      </p:to>
                                    </p:set>
                                    <p:animEffect transition="in" filter="fade">
                                      <p:cBhvr>
                                        <p:cTn id="30" dur="1000"/>
                                        <p:tgtEl>
                                          <p:spTgt spid="13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sp>
        <p:nvSpPr>
          <p:cNvPr id="1345" name="Google Shape;1345;p7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What we learned</a:t>
            </a:r>
            <a:endParaRPr b="1"/>
          </a:p>
        </p:txBody>
      </p:sp>
      <p:sp>
        <p:nvSpPr>
          <p:cNvPr id="1346" name="Google Shape;1346;p75"/>
          <p:cNvSpPr txBox="1"/>
          <p:nvPr/>
        </p:nvSpPr>
        <p:spPr>
          <a:xfrm>
            <a:off x="657575" y="1144000"/>
            <a:ext cx="6584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aven Pro"/>
              <a:ea typeface="Maven Pro"/>
              <a:cs typeface="Maven Pro"/>
              <a:sym typeface="Maven Pro"/>
            </a:endParaRPr>
          </a:p>
        </p:txBody>
      </p:sp>
      <p:sp>
        <p:nvSpPr>
          <p:cNvPr id="1347" name="Google Shape;1347;p75"/>
          <p:cNvSpPr txBox="1"/>
          <p:nvPr/>
        </p:nvSpPr>
        <p:spPr>
          <a:xfrm>
            <a:off x="454365" y="989475"/>
            <a:ext cx="8561104" cy="3993371"/>
          </a:xfrm>
          <a:prstGeom prst="rect">
            <a:avLst/>
          </a:prstGeom>
          <a:noFill/>
          <a:ln>
            <a:noFill/>
          </a:ln>
        </p:spPr>
        <p:txBody>
          <a:bodyPr spcFirstLastPara="1" wrap="square" lIns="91425" tIns="91425" rIns="91425" bIns="91425" anchor="t" anchorCtr="0">
            <a:spAutoFit/>
          </a:bodyPr>
          <a:lstStyle/>
          <a:p>
            <a:pPr marL="457200" lvl="0" indent="-323850" algn="l" rtl="0">
              <a:lnSpc>
                <a:spcPct val="150000"/>
              </a:lnSpc>
              <a:spcBef>
                <a:spcPts val="0"/>
              </a:spcBef>
              <a:spcAft>
                <a:spcPts val="0"/>
              </a:spcAft>
              <a:buClr>
                <a:schemeClr val="accent5"/>
              </a:buClr>
              <a:buSzPts val="1500"/>
              <a:buFont typeface="Maven Pro Medium"/>
              <a:buChar char="●"/>
            </a:pPr>
            <a:r>
              <a:rPr lang="en" sz="1500" b="1">
                <a:solidFill>
                  <a:schemeClr val="accent5"/>
                </a:solidFill>
                <a:latin typeface="Maven Pro Medium"/>
                <a:ea typeface="Maven Pro Medium"/>
                <a:cs typeface="Maven Pro Medium"/>
                <a:sym typeface="Maven Pro Medium"/>
              </a:rPr>
              <a:t>Importance of Data Preparation</a:t>
            </a:r>
            <a:endParaRPr lang="en-US" sz="1500" b="1">
              <a:solidFill>
                <a:schemeClr val="accent5"/>
              </a:solidFill>
              <a:latin typeface="Maven Pro Medium"/>
              <a:ea typeface="Maven Pro Medium"/>
              <a:cs typeface="Maven Pro Medium"/>
            </a:endParaRPr>
          </a:p>
          <a:p>
            <a:pPr marL="457200" lvl="0" indent="0" algn="l" rtl="0">
              <a:lnSpc>
                <a:spcPct val="150000"/>
              </a:lnSpc>
              <a:spcBef>
                <a:spcPts val="0"/>
              </a:spcBef>
              <a:spcAft>
                <a:spcPts val="0"/>
              </a:spcAft>
              <a:buNone/>
            </a:pPr>
            <a:r>
              <a:rPr lang="en" sz="1500" b="1">
                <a:solidFill>
                  <a:schemeClr val="lt1"/>
                </a:solidFill>
                <a:latin typeface="Maven Pro Medium"/>
                <a:ea typeface="Maven Pro Medium"/>
                <a:cs typeface="Maven Pro Medium"/>
                <a:sym typeface="Maven Pro Medium"/>
              </a:rPr>
              <a:t>Data normalization → significant improvement in accuracy</a:t>
            </a:r>
            <a:endParaRPr sz="1500" b="1">
              <a:solidFill>
                <a:schemeClr val="lt1"/>
              </a:solidFill>
              <a:latin typeface="Maven Pro Medium"/>
              <a:ea typeface="Maven Pro Medium"/>
              <a:cs typeface="Maven Pro Medium"/>
            </a:endParaRPr>
          </a:p>
          <a:p>
            <a:pPr marL="457200" lvl="0" indent="0" algn="l" rtl="0">
              <a:lnSpc>
                <a:spcPct val="150000"/>
              </a:lnSpc>
              <a:spcBef>
                <a:spcPts val="0"/>
              </a:spcBef>
              <a:spcAft>
                <a:spcPts val="0"/>
              </a:spcAft>
              <a:buNone/>
            </a:pPr>
            <a:endParaRPr sz="1500" b="1">
              <a:solidFill>
                <a:schemeClr val="lt1"/>
              </a:solidFill>
              <a:latin typeface="Maven Pro Medium"/>
              <a:ea typeface="Maven Pro Medium"/>
              <a:cs typeface="Maven Pro Medium"/>
            </a:endParaRPr>
          </a:p>
          <a:p>
            <a:pPr marL="457200" lvl="0" indent="-323850" algn="l" rtl="0">
              <a:lnSpc>
                <a:spcPct val="150000"/>
              </a:lnSpc>
              <a:spcBef>
                <a:spcPts val="0"/>
              </a:spcBef>
              <a:spcAft>
                <a:spcPts val="0"/>
              </a:spcAft>
              <a:buClr>
                <a:schemeClr val="accent3"/>
              </a:buClr>
              <a:buSzPts val="1500"/>
              <a:buFont typeface="Maven Pro Medium"/>
              <a:buChar char="●"/>
            </a:pPr>
            <a:r>
              <a:rPr lang="en" sz="1500" b="1">
                <a:solidFill>
                  <a:schemeClr val="accent3"/>
                </a:solidFill>
                <a:latin typeface="Maven Pro Medium"/>
                <a:ea typeface="Maven Pro Medium"/>
                <a:cs typeface="Maven Pro Medium"/>
                <a:sym typeface="Maven Pro Medium"/>
              </a:rPr>
              <a:t>Exploring Various Machine Learning Models for Accurate Predictions</a:t>
            </a:r>
            <a:endParaRPr sz="1500" b="1">
              <a:solidFill>
                <a:schemeClr val="accent3"/>
              </a:solidFill>
              <a:latin typeface="Maven Pro Medium"/>
              <a:ea typeface="Maven Pro Medium"/>
              <a:cs typeface="Maven Pro Medium"/>
            </a:endParaRPr>
          </a:p>
          <a:p>
            <a:pPr marL="914400" lvl="0" indent="-323850" algn="l" rtl="0">
              <a:lnSpc>
                <a:spcPct val="150000"/>
              </a:lnSpc>
              <a:spcBef>
                <a:spcPts val="0"/>
              </a:spcBef>
              <a:spcAft>
                <a:spcPts val="0"/>
              </a:spcAft>
              <a:buClr>
                <a:schemeClr val="lt1"/>
              </a:buClr>
              <a:buSzPts val="1500"/>
              <a:buFont typeface="Maven Pro Medium"/>
              <a:buChar char="-"/>
            </a:pPr>
            <a:r>
              <a:rPr lang="en" sz="1500" b="1">
                <a:solidFill>
                  <a:schemeClr val="lt1"/>
                </a:solidFill>
                <a:latin typeface="Maven Pro Medium"/>
                <a:ea typeface="Maven Pro Medium"/>
                <a:cs typeface="Maven Pro Medium"/>
                <a:sym typeface="Maven Pro Medium"/>
              </a:rPr>
              <a:t>Supervised learning: CART, RF, LR, KNN, SVM</a:t>
            </a:r>
            <a:endParaRPr sz="1500" b="1">
              <a:solidFill>
                <a:schemeClr val="lt1"/>
              </a:solidFill>
              <a:latin typeface="Maven Pro Medium"/>
              <a:ea typeface="Maven Pro Medium"/>
              <a:cs typeface="Maven Pro Medium"/>
            </a:endParaRPr>
          </a:p>
          <a:p>
            <a:pPr marL="914400" lvl="0" indent="-323850" algn="l" rtl="0">
              <a:lnSpc>
                <a:spcPct val="150000"/>
              </a:lnSpc>
              <a:spcBef>
                <a:spcPts val="0"/>
              </a:spcBef>
              <a:spcAft>
                <a:spcPts val="0"/>
              </a:spcAft>
              <a:buClr>
                <a:schemeClr val="lt1"/>
              </a:buClr>
              <a:buSzPts val="1500"/>
              <a:buFont typeface="Maven Pro Medium"/>
              <a:buChar char="-"/>
            </a:pPr>
            <a:r>
              <a:rPr lang="en" sz="1500" b="1">
                <a:solidFill>
                  <a:schemeClr val="lt1"/>
                </a:solidFill>
                <a:latin typeface="Maven Pro Medium"/>
                <a:ea typeface="Maven Pro Medium"/>
                <a:cs typeface="Maven Pro Medium"/>
                <a:sym typeface="Maven Pro Medium"/>
              </a:rPr>
              <a:t>Unsupervised learning: PCA</a:t>
            </a:r>
            <a:endParaRPr sz="1500" b="1">
              <a:solidFill>
                <a:schemeClr val="lt1"/>
              </a:solidFill>
              <a:latin typeface="Maven Pro Medium"/>
              <a:ea typeface="Maven Pro Medium"/>
              <a:cs typeface="Maven Pro Medium"/>
            </a:endParaRPr>
          </a:p>
          <a:p>
            <a:pPr marL="914400" lvl="0" indent="-323850" algn="l" rtl="0">
              <a:lnSpc>
                <a:spcPct val="150000"/>
              </a:lnSpc>
              <a:spcBef>
                <a:spcPts val="0"/>
              </a:spcBef>
              <a:spcAft>
                <a:spcPts val="0"/>
              </a:spcAft>
              <a:buClr>
                <a:schemeClr val="lt1"/>
              </a:buClr>
              <a:buSzPts val="1500"/>
              <a:buFont typeface="Maven Pro Medium"/>
              <a:buChar char="-"/>
            </a:pPr>
            <a:r>
              <a:rPr lang="en" sz="1500" b="1">
                <a:solidFill>
                  <a:schemeClr val="lt1"/>
                </a:solidFill>
                <a:latin typeface="Maven Pro Medium"/>
                <a:ea typeface="Maven Pro Medium"/>
                <a:cs typeface="Maven Pro Medium"/>
                <a:sym typeface="Maven Pro Medium"/>
              </a:rPr>
              <a:t>Using CV to get the accuracy</a:t>
            </a:r>
            <a:endParaRPr sz="1500" b="1">
              <a:solidFill>
                <a:schemeClr val="lt1"/>
              </a:solidFill>
              <a:latin typeface="Maven Pro Medium"/>
              <a:ea typeface="Maven Pro Medium"/>
              <a:cs typeface="Maven Pro Medium"/>
            </a:endParaRPr>
          </a:p>
          <a:p>
            <a:pPr marL="914400" lvl="0" indent="0" algn="l" rtl="0">
              <a:lnSpc>
                <a:spcPct val="150000"/>
              </a:lnSpc>
              <a:spcBef>
                <a:spcPts val="0"/>
              </a:spcBef>
              <a:spcAft>
                <a:spcPts val="0"/>
              </a:spcAft>
              <a:buNone/>
            </a:pPr>
            <a:endParaRPr sz="1500" b="1">
              <a:solidFill>
                <a:schemeClr val="lt1"/>
              </a:solidFill>
              <a:latin typeface="Maven Pro Medium"/>
              <a:ea typeface="Maven Pro Medium"/>
              <a:cs typeface="Maven Pro Medium"/>
            </a:endParaRPr>
          </a:p>
          <a:p>
            <a:pPr marL="457200" lvl="0" indent="-323850" algn="l" rtl="0">
              <a:lnSpc>
                <a:spcPct val="150000"/>
              </a:lnSpc>
              <a:spcBef>
                <a:spcPts val="0"/>
              </a:spcBef>
              <a:spcAft>
                <a:spcPts val="0"/>
              </a:spcAft>
              <a:buClr>
                <a:srgbClr val="E898AC"/>
              </a:buClr>
              <a:buSzPts val="1500"/>
              <a:buFont typeface="Maven Pro Medium"/>
              <a:buChar char="●"/>
            </a:pPr>
            <a:r>
              <a:rPr lang="en" sz="1500" b="1">
                <a:solidFill>
                  <a:srgbClr val="E898AC"/>
                </a:solidFill>
                <a:latin typeface="Maven Pro Medium"/>
                <a:ea typeface="Maven Pro Medium"/>
                <a:cs typeface="Maven Pro Medium"/>
                <a:sym typeface="Maven Pro Medium"/>
              </a:rPr>
              <a:t>Ensemble Vote Model</a:t>
            </a:r>
            <a:endParaRPr sz="1500" b="1">
              <a:solidFill>
                <a:srgbClr val="E898AC"/>
              </a:solidFill>
              <a:latin typeface="Maven Pro Medium"/>
              <a:ea typeface="Maven Pro Medium"/>
              <a:cs typeface="Maven Pro Medium"/>
            </a:endParaRPr>
          </a:p>
          <a:p>
            <a:pPr marL="914400" lvl="0" indent="-323850" algn="l" rtl="0">
              <a:lnSpc>
                <a:spcPct val="150000"/>
              </a:lnSpc>
              <a:spcBef>
                <a:spcPts val="0"/>
              </a:spcBef>
              <a:spcAft>
                <a:spcPts val="0"/>
              </a:spcAft>
              <a:buClr>
                <a:schemeClr val="lt1"/>
              </a:buClr>
              <a:buSzPts val="1500"/>
              <a:buFont typeface="Maven Pro Medium"/>
              <a:buChar char="-"/>
            </a:pPr>
            <a:r>
              <a:rPr lang="en" sz="1500" b="1">
                <a:solidFill>
                  <a:schemeClr val="lt1"/>
                </a:solidFill>
                <a:latin typeface="Maven Pro Medium"/>
                <a:ea typeface="Maven Pro Medium"/>
                <a:cs typeface="Maven Pro Medium"/>
                <a:sym typeface="Maven Pro Medium"/>
              </a:rPr>
              <a:t>Carefully select models based on their individual strengths and weaknesses</a:t>
            </a:r>
            <a:endParaRPr sz="1500" b="1">
              <a:solidFill>
                <a:schemeClr val="lt1"/>
              </a:solidFill>
              <a:latin typeface="Maven Pro Medium"/>
              <a:ea typeface="Maven Pro Medium"/>
              <a:cs typeface="Maven Pro Medium"/>
            </a:endParaRPr>
          </a:p>
          <a:p>
            <a:pPr marL="914400" lvl="0" indent="-323850" algn="l" rtl="0">
              <a:lnSpc>
                <a:spcPct val="150000"/>
              </a:lnSpc>
              <a:spcBef>
                <a:spcPts val="0"/>
              </a:spcBef>
              <a:spcAft>
                <a:spcPts val="0"/>
              </a:spcAft>
              <a:buClr>
                <a:schemeClr val="lt1"/>
              </a:buClr>
              <a:buSzPts val="1500"/>
              <a:buFont typeface="Maven Pro Medium"/>
              <a:buChar char="-"/>
            </a:pPr>
            <a:r>
              <a:rPr lang="en" sz="1500" b="1">
                <a:solidFill>
                  <a:schemeClr val="lt1"/>
                </a:solidFill>
                <a:latin typeface="Maven Pro Medium"/>
                <a:ea typeface="Maven Pro Medium"/>
                <a:cs typeface="Maven Pro Medium"/>
                <a:sym typeface="Maven Pro Medium"/>
              </a:rPr>
              <a:t>Consider the underlying assumptions and limitations of each model</a:t>
            </a:r>
            <a:endParaRPr sz="1300" b="1">
              <a:solidFill>
                <a:schemeClr val="lt1"/>
              </a:solidFill>
              <a:latin typeface="Maven Pro"/>
              <a:ea typeface="Maven Pro"/>
              <a:cs typeface="Maven Pr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47"/>
                                        </p:tgtEl>
                                        <p:attrNameLst>
                                          <p:attrName>style.visibility</p:attrName>
                                        </p:attrNameLst>
                                      </p:cBhvr>
                                      <p:to>
                                        <p:strVal val="visible"/>
                                      </p:to>
                                    </p:set>
                                    <p:animEffect transition="in" filter="fade">
                                      <p:cBhvr>
                                        <p:cTn id="7" dur="1000"/>
                                        <p:tgtEl>
                                          <p:spTgt spid="13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51"/>
        <p:cNvGrpSpPr/>
        <p:nvPr/>
      </p:nvGrpSpPr>
      <p:grpSpPr>
        <a:xfrm>
          <a:off x="0" y="0"/>
          <a:ext cx="0" cy="0"/>
          <a:chOff x="0" y="0"/>
          <a:chExt cx="0" cy="0"/>
        </a:xfrm>
      </p:grpSpPr>
      <p:sp>
        <p:nvSpPr>
          <p:cNvPr id="1352" name="Google Shape;1352;p76"/>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pic>
        <p:nvPicPr>
          <p:cNvPr id="958" name="Google Shape;958;p48"/>
          <p:cNvPicPr preferRelativeResize="0"/>
          <p:nvPr/>
        </p:nvPicPr>
        <p:blipFill>
          <a:blip r:embed="rId3">
            <a:alphaModFix/>
          </a:blip>
          <a:stretch>
            <a:fillRect/>
          </a:stretch>
        </p:blipFill>
        <p:spPr>
          <a:xfrm>
            <a:off x="1699813" y="411164"/>
            <a:ext cx="5744375" cy="4321176"/>
          </a:xfrm>
          <a:prstGeom prst="rect">
            <a:avLst/>
          </a:prstGeom>
          <a:noFill/>
          <a:ln>
            <a:noFill/>
          </a:ln>
          <a:effectLst>
            <a:outerShdw blurRad="57150" dist="47625" dir="13140000" algn="bl" rotWithShape="0">
              <a:schemeClr val="dk1"/>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49"/>
          <p:cNvSpPr txBox="1">
            <a:spLocks noGrp="1"/>
          </p:cNvSpPr>
          <p:nvPr>
            <p:ph type="ctrTitle"/>
          </p:nvPr>
        </p:nvSpPr>
        <p:spPr>
          <a:xfrm>
            <a:off x="996275" y="1492525"/>
            <a:ext cx="4995000" cy="1722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a:t>Motivation &amp;</a:t>
            </a:r>
            <a:endParaRPr sz="4200"/>
          </a:p>
          <a:p>
            <a:pPr marL="0" lvl="0" indent="0" algn="ctr" rtl="0">
              <a:spcBef>
                <a:spcPts val="0"/>
              </a:spcBef>
              <a:spcAft>
                <a:spcPts val="0"/>
              </a:spcAft>
              <a:buNone/>
            </a:pPr>
            <a:r>
              <a:rPr lang="en" sz="4200"/>
              <a:t>Problem Formulation</a:t>
            </a:r>
            <a:endParaRPr sz="4200"/>
          </a:p>
        </p:txBody>
      </p:sp>
      <p:sp>
        <p:nvSpPr>
          <p:cNvPr id="964" name="Google Shape;964;p49"/>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966" name="Google Shape;966;p49"/>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9"/>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8" name="Google Shape;968;p49"/>
          <p:cNvCxnSpPr>
            <a:stCxn id="964"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2"/>
        <p:cNvGrpSpPr/>
        <p:nvPr/>
      </p:nvGrpSpPr>
      <p:grpSpPr>
        <a:xfrm>
          <a:off x="0" y="0"/>
          <a:ext cx="0" cy="0"/>
          <a:chOff x="0" y="0"/>
          <a:chExt cx="0" cy="0"/>
        </a:xfrm>
      </p:grpSpPr>
      <p:sp>
        <p:nvSpPr>
          <p:cNvPr id="973" name="Google Shape;973;p50"/>
          <p:cNvSpPr txBox="1">
            <a:spLocks noGrp="1"/>
          </p:cNvSpPr>
          <p:nvPr>
            <p:ph type="body" idx="1"/>
          </p:nvPr>
        </p:nvSpPr>
        <p:spPr>
          <a:xfrm>
            <a:off x="332100" y="1141875"/>
            <a:ext cx="5378400" cy="31599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Font typeface="Maven Pro Medium"/>
              <a:buChar char="●"/>
            </a:pPr>
            <a:r>
              <a:rPr lang="en">
                <a:latin typeface="Maven Pro Medium"/>
                <a:ea typeface="Maven Pro Medium"/>
                <a:cs typeface="Maven Pro Medium"/>
                <a:sym typeface="Maven Pro Medium"/>
              </a:rPr>
              <a:t>Gender is strongly associated with voice.</a:t>
            </a:r>
            <a:endParaRPr>
              <a:latin typeface="Maven Pro Medium"/>
              <a:ea typeface="Maven Pro Medium"/>
              <a:cs typeface="Maven Pro Medium"/>
              <a:sym typeface="Maven Pro Medium"/>
            </a:endParaRPr>
          </a:p>
          <a:p>
            <a:pPr marL="457200" lvl="0" indent="-342900" algn="l" rtl="0">
              <a:lnSpc>
                <a:spcPct val="150000"/>
              </a:lnSpc>
              <a:spcBef>
                <a:spcPts val="0"/>
              </a:spcBef>
              <a:spcAft>
                <a:spcPts val="0"/>
              </a:spcAft>
              <a:buSzPts val="1800"/>
              <a:buFont typeface="Maven Pro Medium"/>
              <a:buChar char="●"/>
            </a:pPr>
            <a:r>
              <a:rPr lang="en">
                <a:latin typeface="Maven Pro Medium"/>
                <a:ea typeface="Maven Pro Medium"/>
                <a:cs typeface="Maven Pro Medium"/>
                <a:sym typeface="Maven Pro Medium"/>
              </a:rPr>
              <a:t>The </a:t>
            </a:r>
            <a:r>
              <a:rPr lang="en">
                <a:solidFill>
                  <a:schemeClr val="accent5"/>
                </a:solidFill>
                <a:latin typeface="Maven Pro Medium"/>
                <a:ea typeface="Maven Pro Medium"/>
                <a:cs typeface="Maven Pro Medium"/>
                <a:sym typeface="Maven Pro Medium"/>
              </a:rPr>
              <a:t>relationship between gender and voice</a:t>
            </a:r>
            <a:r>
              <a:rPr lang="en">
                <a:latin typeface="Maven Pro Medium"/>
                <a:ea typeface="Maven Pro Medium"/>
                <a:cs typeface="Maven Pro Medium"/>
                <a:sym typeface="Maven Pro Medium"/>
              </a:rPr>
              <a:t> has potential implications for various fields. </a:t>
            </a:r>
            <a:endParaRPr>
              <a:latin typeface="Maven Pro Medium"/>
              <a:ea typeface="Maven Pro Medium"/>
              <a:cs typeface="Maven Pro Medium"/>
              <a:sym typeface="Maven Pro Medium"/>
            </a:endParaRPr>
          </a:p>
          <a:p>
            <a:pPr marL="457200" lvl="0" indent="-342900" algn="l" rtl="0">
              <a:lnSpc>
                <a:spcPct val="150000"/>
              </a:lnSpc>
              <a:spcBef>
                <a:spcPts val="0"/>
              </a:spcBef>
              <a:spcAft>
                <a:spcPts val="0"/>
              </a:spcAft>
              <a:buSzPts val="1800"/>
              <a:buFont typeface="Maven Pro Medium"/>
              <a:buChar char="●"/>
            </a:pPr>
            <a:r>
              <a:rPr lang="en">
                <a:latin typeface="Maven Pro Medium"/>
                <a:ea typeface="Maven Pro Medium"/>
                <a:cs typeface="Maven Pro Medium"/>
                <a:sym typeface="Maven Pro Medium"/>
              </a:rPr>
              <a:t>By learning and comparing various models, we can identify their strengths and weaknesses and potentially develop more </a:t>
            </a:r>
            <a:r>
              <a:rPr lang="en">
                <a:solidFill>
                  <a:schemeClr val="accent5"/>
                </a:solidFill>
                <a:latin typeface="Maven Pro Medium"/>
                <a:ea typeface="Maven Pro Medium"/>
                <a:cs typeface="Maven Pro Medium"/>
                <a:sym typeface="Maven Pro Medium"/>
              </a:rPr>
              <a:t>accurate and reliable algorithms</a:t>
            </a:r>
            <a:r>
              <a:rPr lang="en">
                <a:latin typeface="Maven Pro Medium"/>
                <a:ea typeface="Maven Pro Medium"/>
                <a:cs typeface="Maven Pro Medium"/>
                <a:sym typeface="Maven Pro Medium"/>
              </a:rPr>
              <a:t>.</a:t>
            </a:r>
            <a:endParaRPr/>
          </a:p>
        </p:txBody>
      </p:sp>
      <p:sp>
        <p:nvSpPr>
          <p:cNvPr id="974" name="Google Shape;974;p50"/>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00"/>
              <a:t>Motivation</a:t>
            </a:r>
            <a:endParaRPr sz="3100"/>
          </a:p>
        </p:txBody>
      </p:sp>
      <p:grpSp>
        <p:nvGrpSpPr>
          <p:cNvPr id="975" name="Google Shape;975;p50"/>
          <p:cNvGrpSpPr/>
          <p:nvPr/>
        </p:nvGrpSpPr>
        <p:grpSpPr>
          <a:xfrm>
            <a:off x="5710507" y="1291984"/>
            <a:ext cx="2810533" cy="2559542"/>
            <a:chOff x="2501950" y="1507050"/>
            <a:chExt cx="2392350" cy="2696525"/>
          </a:xfrm>
        </p:grpSpPr>
        <p:sp>
          <p:nvSpPr>
            <p:cNvPr id="976" name="Google Shape;976;p50"/>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50"/>
          <p:cNvGrpSpPr/>
          <p:nvPr/>
        </p:nvGrpSpPr>
        <p:grpSpPr>
          <a:xfrm>
            <a:off x="8035244" y="-408149"/>
            <a:ext cx="2194935" cy="2074981"/>
            <a:chOff x="4987800" y="-64350"/>
            <a:chExt cx="2388915" cy="2938650"/>
          </a:xfrm>
        </p:grpSpPr>
        <p:sp>
          <p:nvSpPr>
            <p:cNvPr id="996" name="Google Shape;996;p50"/>
            <p:cNvSpPr/>
            <p:nvPr/>
          </p:nvSpPr>
          <p:spPr>
            <a:xfrm rot="10800000" flipH="1">
              <a:off x="5509395" y="2857950"/>
              <a:ext cx="1867320" cy="16350"/>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01" name="Google Shape;1001;p50"/>
          <p:cNvPicPr preferRelativeResize="0"/>
          <p:nvPr/>
        </p:nvPicPr>
        <p:blipFill rotWithShape="1">
          <a:blip r:embed="rId3">
            <a:alphaModFix/>
          </a:blip>
          <a:srcRect r="41373"/>
          <a:stretch/>
        </p:blipFill>
        <p:spPr>
          <a:xfrm>
            <a:off x="6083275" y="1393200"/>
            <a:ext cx="2340900" cy="2340900"/>
          </a:xfrm>
          <a:prstGeom prst="roundRect">
            <a:avLst>
              <a:gd name="adj" fmla="val 5357"/>
            </a:avLst>
          </a:prstGeom>
          <a:noFill/>
          <a:ln w="9525" cap="flat" cmpd="sng">
            <a:solidFill>
              <a:schemeClr val="lt2"/>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73"/>
                                        </p:tgtEl>
                                        <p:attrNameLst>
                                          <p:attrName>style.visibility</p:attrName>
                                        </p:attrNameLst>
                                      </p:cBhvr>
                                      <p:to>
                                        <p:strVal val="visible"/>
                                      </p:to>
                                    </p:set>
                                    <p:animEffect transition="in" filter="fade">
                                      <p:cBhvr>
                                        <p:cTn id="7" dur="1000"/>
                                        <p:tgtEl>
                                          <p:spTgt spid="973"/>
                                        </p:tgtEl>
                                      </p:cBhvr>
                                    </p:animEffect>
                                  </p:childTnLst>
                                </p:cTn>
                              </p:par>
                              <p:par>
                                <p:cTn id="8" presetID="10" presetClass="entr" presetSubtype="0" fill="hold" nodeType="withEffect">
                                  <p:stCondLst>
                                    <p:cond delay="0"/>
                                  </p:stCondLst>
                                  <p:childTnLst>
                                    <p:set>
                                      <p:cBhvr>
                                        <p:cTn id="9" dur="1" fill="hold">
                                          <p:stCondLst>
                                            <p:cond delay="0"/>
                                          </p:stCondLst>
                                        </p:cTn>
                                        <p:tgtEl>
                                          <p:spTgt spid="975"/>
                                        </p:tgtEl>
                                        <p:attrNameLst>
                                          <p:attrName>style.visibility</p:attrName>
                                        </p:attrNameLst>
                                      </p:cBhvr>
                                      <p:to>
                                        <p:strVal val="visible"/>
                                      </p:to>
                                    </p:set>
                                    <p:animEffect transition="in" filter="fade">
                                      <p:cBhvr>
                                        <p:cTn id="10" dur="1"/>
                                        <p:tgtEl>
                                          <p:spTgt spid="975"/>
                                        </p:tgtEl>
                                      </p:cBhvr>
                                    </p:animEffect>
                                  </p:childTnLst>
                                </p:cTn>
                              </p:par>
                              <p:par>
                                <p:cTn id="11" presetID="10" presetClass="entr" presetSubtype="0" fill="hold" nodeType="withEffect">
                                  <p:stCondLst>
                                    <p:cond delay="0"/>
                                  </p:stCondLst>
                                  <p:childTnLst>
                                    <p:set>
                                      <p:cBhvr>
                                        <p:cTn id="12" dur="1" fill="hold">
                                          <p:stCondLst>
                                            <p:cond delay="0"/>
                                          </p:stCondLst>
                                        </p:cTn>
                                        <p:tgtEl>
                                          <p:spTgt spid="995"/>
                                        </p:tgtEl>
                                        <p:attrNameLst>
                                          <p:attrName>style.visibility</p:attrName>
                                        </p:attrNameLst>
                                      </p:cBhvr>
                                      <p:to>
                                        <p:strVal val="visible"/>
                                      </p:to>
                                    </p:set>
                                    <p:animEffect transition="in" filter="fade">
                                      <p:cBhvr>
                                        <p:cTn id="13" dur="1000"/>
                                        <p:tgtEl>
                                          <p:spTgt spid="995"/>
                                        </p:tgtEl>
                                      </p:cBhvr>
                                    </p:animEffect>
                                  </p:childTnLst>
                                </p:cTn>
                              </p:par>
                              <p:par>
                                <p:cTn id="14" presetID="10" presetClass="entr" presetSubtype="0" fill="hold" nodeType="withEffect">
                                  <p:stCondLst>
                                    <p:cond delay="0"/>
                                  </p:stCondLst>
                                  <p:childTnLst>
                                    <p:set>
                                      <p:cBhvr>
                                        <p:cTn id="15" dur="1" fill="hold">
                                          <p:stCondLst>
                                            <p:cond delay="0"/>
                                          </p:stCondLst>
                                        </p:cTn>
                                        <p:tgtEl>
                                          <p:spTgt spid="1001"/>
                                        </p:tgtEl>
                                        <p:attrNameLst>
                                          <p:attrName>style.visibility</p:attrName>
                                        </p:attrNameLst>
                                      </p:cBhvr>
                                      <p:to>
                                        <p:strVal val="visible"/>
                                      </p:to>
                                    </p:set>
                                    <p:animEffect transition="in" filter="fade">
                                      <p:cBhvr>
                                        <p:cTn id="16" dur="1000"/>
                                        <p:tgtEl>
                                          <p:spTgt spid="10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51"/>
          <p:cNvSpPr txBox="1">
            <a:spLocks noGrp="1"/>
          </p:cNvSpPr>
          <p:nvPr>
            <p:ph type="subTitle" idx="1"/>
          </p:nvPr>
        </p:nvSpPr>
        <p:spPr>
          <a:xfrm>
            <a:off x="3201175" y="2176325"/>
            <a:ext cx="4508400" cy="157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300">
                <a:latin typeface="Share Tech"/>
                <a:ea typeface="Share Tech"/>
                <a:cs typeface="Share Tech"/>
                <a:sym typeface="Share Tech"/>
              </a:rPr>
              <a:t>Classify the gender of a speaker based on their voice characteristics</a:t>
            </a:r>
            <a:endParaRPr sz="2600"/>
          </a:p>
        </p:txBody>
      </p:sp>
      <p:sp>
        <p:nvSpPr>
          <p:cNvPr id="1007" name="Google Shape;1007;p51"/>
          <p:cNvSpPr txBox="1">
            <a:spLocks noGrp="1"/>
          </p:cNvSpPr>
          <p:nvPr>
            <p:ph type="ctrTitle" idx="4294967295"/>
          </p:nvPr>
        </p:nvSpPr>
        <p:spPr>
          <a:xfrm>
            <a:off x="637600" y="727425"/>
            <a:ext cx="49836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Problem </a:t>
            </a:r>
            <a:r>
              <a:rPr lang="en" sz="3000" b="1"/>
              <a:t>Formulation</a:t>
            </a:r>
            <a:endParaRPr sz="3000" b="1"/>
          </a:p>
        </p:txBody>
      </p:sp>
      <p:cxnSp>
        <p:nvCxnSpPr>
          <p:cNvPr id="1008" name="Google Shape;1008;p51"/>
          <p:cNvCxnSpPr/>
          <p:nvPr/>
        </p:nvCxnSpPr>
        <p:spPr>
          <a:xfrm>
            <a:off x="2877675" y="1931200"/>
            <a:ext cx="0" cy="2208600"/>
          </a:xfrm>
          <a:prstGeom prst="straightConnector1">
            <a:avLst/>
          </a:prstGeom>
          <a:noFill/>
          <a:ln w="38100" cap="flat" cmpd="sng">
            <a:solidFill>
              <a:schemeClr val="accent5"/>
            </a:solidFill>
            <a:prstDash val="solid"/>
            <a:round/>
            <a:headEnd type="none" w="med" len="med"/>
            <a:tailEnd type="none" w="med" len="med"/>
          </a:ln>
        </p:spPr>
      </p:cxnSp>
      <p:sp>
        <p:nvSpPr>
          <p:cNvPr id="1009" name="Google Shape;1009;p51"/>
          <p:cNvSpPr txBox="1">
            <a:spLocks noGrp="1"/>
          </p:cNvSpPr>
          <p:nvPr>
            <p:ph type="subTitle" idx="1"/>
          </p:nvPr>
        </p:nvSpPr>
        <p:spPr>
          <a:xfrm>
            <a:off x="342375" y="2396650"/>
            <a:ext cx="2621400" cy="127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400">
                <a:solidFill>
                  <a:schemeClr val="accent5"/>
                </a:solidFill>
                <a:latin typeface="Share Tech"/>
                <a:ea typeface="Share Tech"/>
                <a:cs typeface="Share Tech"/>
                <a:sym typeface="Share Tech"/>
              </a:rPr>
              <a:t>Main</a:t>
            </a:r>
            <a:endParaRPr sz="3400">
              <a:solidFill>
                <a:schemeClr val="accent5"/>
              </a:solidFill>
              <a:latin typeface="Share Tech"/>
              <a:ea typeface="Share Tech"/>
              <a:cs typeface="Share Tech"/>
              <a:sym typeface="Share Tech"/>
            </a:endParaRPr>
          </a:p>
          <a:p>
            <a:pPr marL="0" lvl="0" indent="0" algn="ctr" rtl="0">
              <a:spcBef>
                <a:spcPts val="0"/>
              </a:spcBef>
              <a:spcAft>
                <a:spcPts val="0"/>
              </a:spcAft>
              <a:buNone/>
            </a:pPr>
            <a:r>
              <a:rPr lang="en" sz="3400">
                <a:solidFill>
                  <a:schemeClr val="accent5"/>
                </a:solidFill>
                <a:latin typeface="Share Tech"/>
                <a:ea typeface="Share Tech"/>
                <a:cs typeface="Share Tech"/>
                <a:sym typeface="Share Tech"/>
              </a:rPr>
              <a:t>Problem</a:t>
            </a:r>
            <a:endParaRPr sz="2700">
              <a:solidFill>
                <a:schemeClr val="accent5"/>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09"/>
                                        </p:tgtEl>
                                        <p:attrNameLst>
                                          <p:attrName>style.visibility</p:attrName>
                                        </p:attrNameLst>
                                      </p:cBhvr>
                                      <p:to>
                                        <p:strVal val="visible"/>
                                      </p:to>
                                    </p:set>
                                    <p:animEffect transition="in" filter="fade">
                                      <p:cBhvr>
                                        <p:cTn id="7" dur="1000"/>
                                        <p:tgtEl>
                                          <p:spTgt spid="1009"/>
                                        </p:tgtEl>
                                      </p:cBhvr>
                                    </p:animEffect>
                                  </p:childTnLst>
                                </p:cTn>
                              </p:par>
                              <p:par>
                                <p:cTn id="8" presetID="10" presetClass="entr" presetSubtype="0" fill="hold" nodeType="withEffect">
                                  <p:stCondLst>
                                    <p:cond delay="0"/>
                                  </p:stCondLst>
                                  <p:childTnLst>
                                    <p:set>
                                      <p:cBhvr>
                                        <p:cTn id="9" dur="1" fill="hold">
                                          <p:stCondLst>
                                            <p:cond delay="0"/>
                                          </p:stCondLst>
                                        </p:cTn>
                                        <p:tgtEl>
                                          <p:spTgt spid="1008"/>
                                        </p:tgtEl>
                                        <p:attrNameLst>
                                          <p:attrName>style.visibility</p:attrName>
                                        </p:attrNameLst>
                                      </p:cBhvr>
                                      <p:to>
                                        <p:strVal val="visible"/>
                                      </p:to>
                                    </p:set>
                                    <p:animEffect transition="in" filter="fade">
                                      <p:cBhvr>
                                        <p:cTn id="10" dur="1000"/>
                                        <p:tgtEl>
                                          <p:spTgt spid="1008"/>
                                        </p:tgtEl>
                                      </p:cBhvr>
                                    </p:animEffect>
                                  </p:childTnLst>
                                </p:cTn>
                              </p:par>
                              <p:par>
                                <p:cTn id="11" presetID="10" presetClass="entr" presetSubtype="0" fill="hold" nodeType="withEffect">
                                  <p:stCondLst>
                                    <p:cond delay="0"/>
                                  </p:stCondLst>
                                  <p:childTnLst>
                                    <p:set>
                                      <p:cBhvr>
                                        <p:cTn id="12" dur="1" fill="hold">
                                          <p:stCondLst>
                                            <p:cond delay="0"/>
                                          </p:stCondLst>
                                        </p:cTn>
                                        <p:tgtEl>
                                          <p:spTgt spid="1006"/>
                                        </p:tgtEl>
                                        <p:attrNameLst>
                                          <p:attrName>style.visibility</p:attrName>
                                        </p:attrNameLst>
                                      </p:cBhvr>
                                      <p:to>
                                        <p:strVal val="visible"/>
                                      </p:to>
                                    </p:set>
                                    <p:animEffect transition="in" filter="fade">
                                      <p:cBhvr>
                                        <p:cTn id="13" dur="1000"/>
                                        <p:tgtEl>
                                          <p:spTgt spid="10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52"/>
          <p:cNvSpPr txBox="1">
            <a:spLocks noGrp="1"/>
          </p:cNvSpPr>
          <p:nvPr>
            <p:ph type="subTitle" idx="1"/>
          </p:nvPr>
        </p:nvSpPr>
        <p:spPr>
          <a:xfrm>
            <a:off x="4799725" y="3330475"/>
            <a:ext cx="3176100" cy="122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900">
                <a:latin typeface="Maven Pro SemiBold"/>
                <a:ea typeface="Maven Pro SemiBold"/>
                <a:cs typeface="Maven Pro SemiBold"/>
                <a:sym typeface="Maven Pro SemiBold"/>
              </a:rPr>
              <a:t> Which </a:t>
            </a:r>
            <a:r>
              <a:rPr lang="en" sz="1900">
                <a:solidFill>
                  <a:schemeClr val="accent5"/>
                </a:solidFill>
                <a:latin typeface="Maven Pro SemiBold"/>
                <a:ea typeface="Maven Pro SemiBold"/>
                <a:cs typeface="Maven Pro SemiBold"/>
                <a:sym typeface="Maven Pro SemiBold"/>
              </a:rPr>
              <a:t>model</a:t>
            </a:r>
            <a:r>
              <a:rPr lang="en" sz="1900">
                <a:latin typeface="Maven Pro SemiBold"/>
                <a:ea typeface="Maven Pro SemiBold"/>
                <a:cs typeface="Maven Pro SemiBold"/>
                <a:sym typeface="Maven Pro SemiBold"/>
              </a:rPr>
              <a:t> can predict the gender of a speaker with </a:t>
            </a:r>
            <a:r>
              <a:rPr lang="en" sz="1900">
                <a:solidFill>
                  <a:schemeClr val="accent5"/>
                </a:solidFill>
                <a:latin typeface="Maven Pro SemiBold"/>
                <a:ea typeface="Maven Pro SemiBold"/>
                <a:cs typeface="Maven Pro SemiBold"/>
                <a:sym typeface="Maven Pro SemiBold"/>
              </a:rPr>
              <a:t>higher accuracy</a:t>
            </a:r>
            <a:r>
              <a:rPr lang="en" sz="1900">
                <a:latin typeface="Maven Pro SemiBold"/>
                <a:ea typeface="Maven Pro SemiBold"/>
                <a:cs typeface="Maven Pro SemiBold"/>
                <a:sym typeface="Maven Pro SemiBold"/>
              </a:rPr>
              <a:t>?</a:t>
            </a:r>
            <a:endParaRPr sz="1900">
              <a:latin typeface="Maven Pro SemiBold"/>
              <a:ea typeface="Maven Pro SemiBold"/>
              <a:cs typeface="Maven Pro SemiBold"/>
              <a:sym typeface="Maven Pro SemiBold"/>
            </a:endParaRPr>
          </a:p>
          <a:p>
            <a:pPr marL="0" lvl="0" indent="0" algn="ctr" rtl="0">
              <a:spcBef>
                <a:spcPts val="0"/>
              </a:spcBef>
              <a:spcAft>
                <a:spcPts val="0"/>
              </a:spcAft>
              <a:buNone/>
            </a:pPr>
            <a:endParaRPr sz="1900">
              <a:latin typeface="Maven Pro SemiBold"/>
              <a:ea typeface="Maven Pro SemiBold"/>
              <a:cs typeface="Maven Pro SemiBold"/>
              <a:sym typeface="Maven Pro SemiBold"/>
            </a:endParaRPr>
          </a:p>
        </p:txBody>
      </p:sp>
      <p:sp>
        <p:nvSpPr>
          <p:cNvPr id="1015" name="Google Shape;1015;p52"/>
          <p:cNvSpPr txBox="1">
            <a:spLocks noGrp="1"/>
          </p:cNvSpPr>
          <p:nvPr>
            <p:ph type="subTitle" idx="5"/>
          </p:nvPr>
        </p:nvSpPr>
        <p:spPr>
          <a:xfrm>
            <a:off x="935550" y="3330475"/>
            <a:ext cx="3761100" cy="104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900">
                <a:latin typeface="Maven Pro SemiBold"/>
                <a:ea typeface="Maven Pro SemiBold"/>
                <a:cs typeface="Maven Pro SemiBold"/>
                <a:sym typeface="Maven Pro SemiBold"/>
              </a:rPr>
              <a:t>What are the </a:t>
            </a:r>
            <a:r>
              <a:rPr lang="en" sz="1900">
                <a:solidFill>
                  <a:schemeClr val="accent3"/>
                </a:solidFill>
                <a:latin typeface="Maven Pro SemiBold"/>
                <a:ea typeface="Maven Pro SemiBold"/>
                <a:cs typeface="Maven Pro SemiBold"/>
                <a:sym typeface="Maven Pro SemiBold"/>
              </a:rPr>
              <a:t>key features</a:t>
            </a:r>
            <a:r>
              <a:rPr lang="en" sz="1900">
                <a:latin typeface="Maven Pro SemiBold"/>
                <a:ea typeface="Maven Pro SemiBold"/>
                <a:cs typeface="Maven Pro SemiBold"/>
                <a:sym typeface="Maven Pro SemiBold"/>
              </a:rPr>
              <a:t> to </a:t>
            </a:r>
            <a:r>
              <a:rPr lang="en" sz="1900">
                <a:solidFill>
                  <a:schemeClr val="accent3"/>
                </a:solidFill>
                <a:latin typeface="Maven Pro SemiBold"/>
                <a:ea typeface="Maven Pro SemiBold"/>
                <a:cs typeface="Maven Pro SemiBold"/>
                <a:sym typeface="Maven Pro SemiBold"/>
              </a:rPr>
              <a:t>classify </a:t>
            </a:r>
            <a:r>
              <a:rPr lang="en" sz="1900">
                <a:latin typeface="Maven Pro SemiBold"/>
                <a:ea typeface="Maven Pro SemiBold"/>
                <a:cs typeface="Maven Pro SemiBold"/>
                <a:sym typeface="Maven Pro SemiBold"/>
              </a:rPr>
              <a:t>the gender of a speaker through their voice?</a:t>
            </a:r>
            <a:endParaRPr sz="1900">
              <a:latin typeface="Maven Pro SemiBold"/>
              <a:ea typeface="Maven Pro SemiBold"/>
              <a:cs typeface="Maven Pro SemiBold"/>
              <a:sym typeface="Maven Pro SemiBold"/>
            </a:endParaRPr>
          </a:p>
        </p:txBody>
      </p:sp>
      <p:sp>
        <p:nvSpPr>
          <p:cNvPr id="1016" name="Google Shape;1016;p52"/>
          <p:cNvSpPr txBox="1">
            <a:spLocks noGrp="1"/>
          </p:cNvSpPr>
          <p:nvPr>
            <p:ph type="title" idx="6"/>
          </p:nvPr>
        </p:nvSpPr>
        <p:spPr>
          <a:xfrm>
            <a:off x="221804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017" name="Google Shape;1017;p52"/>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Sub-Problems</a:t>
            </a:r>
            <a:endParaRPr b="1"/>
          </a:p>
        </p:txBody>
      </p:sp>
      <p:sp>
        <p:nvSpPr>
          <p:cNvPr id="1018" name="Google Shape;1018;p52"/>
          <p:cNvSpPr txBox="1">
            <a:spLocks noGrp="1"/>
          </p:cNvSpPr>
          <p:nvPr>
            <p:ph type="title" idx="9"/>
          </p:nvPr>
        </p:nvSpPr>
        <p:spPr>
          <a:xfrm>
            <a:off x="5846579"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5"/>
                </a:solidFill>
              </a:rPr>
              <a:t>02</a:t>
            </a:r>
            <a:endParaRPr>
              <a:solidFill>
                <a:schemeClr val="accent5"/>
              </a:solidFill>
            </a:endParaRPr>
          </a:p>
        </p:txBody>
      </p:sp>
      <p:sp>
        <p:nvSpPr>
          <p:cNvPr id="1019" name="Google Shape;1019;p52"/>
          <p:cNvSpPr/>
          <p:nvPr/>
        </p:nvSpPr>
        <p:spPr>
          <a:xfrm>
            <a:off x="2218040"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5846579" y="1562750"/>
            <a:ext cx="824100" cy="824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21" name="Google Shape;1021;p52"/>
          <p:cNvCxnSpPr>
            <a:stCxn id="1019" idx="1"/>
            <a:endCxn id="1016" idx="1"/>
          </p:cNvCxnSpPr>
          <p:nvPr/>
        </p:nvCxnSpPr>
        <p:spPr>
          <a:xfrm>
            <a:off x="221804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1022" name="Google Shape;1022;p52"/>
          <p:cNvCxnSpPr>
            <a:stCxn id="1020" idx="1"/>
            <a:endCxn id="1018" idx="1"/>
          </p:cNvCxnSpPr>
          <p:nvPr/>
        </p:nvCxnSpPr>
        <p:spPr>
          <a:xfrm>
            <a:off x="5846579"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1023" name="Google Shape;1023;p52"/>
          <p:cNvSpPr/>
          <p:nvPr/>
        </p:nvSpPr>
        <p:spPr>
          <a:xfrm>
            <a:off x="6670683"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 name="Google Shape;1024;p52"/>
          <p:cNvGrpSpPr/>
          <p:nvPr/>
        </p:nvGrpSpPr>
        <p:grpSpPr>
          <a:xfrm>
            <a:off x="2291924" y="1741380"/>
            <a:ext cx="679696" cy="466833"/>
            <a:chOff x="5318259" y="2982111"/>
            <a:chExt cx="371013" cy="220787"/>
          </a:xfrm>
        </p:grpSpPr>
        <p:sp>
          <p:nvSpPr>
            <p:cNvPr id="1025" name="Google Shape;1025;p5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 name="Google Shape;1033;p52"/>
          <p:cNvSpPr/>
          <p:nvPr/>
        </p:nvSpPr>
        <p:spPr>
          <a:xfrm>
            <a:off x="6024368" y="1688693"/>
            <a:ext cx="577196" cy="538962"/>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21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15"/>
                                        </p:tgtEl>
                                        <p:attrNameLst>
                                          <p:attrName>style.visibility</p:attrName>
                                        </p:attrNameLst>
                                      </p:cBhvr>
                                      <p:to>
                                        <p:strVal val="visible"/>
                                      </p:to>
                                    </p:set>
                                    <p:animEffect transition="in" filter="fade">
                                      <p:cBhvr>
                                        <p:cTn id="7" dur="1300"/>
                                        <p:tgtEl>
                                          <p:spTgt spid="10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14"/>
                                        </p:tgtEl>
                                        <p:attrNameLst>
                                          <p:attrName>style.visibility</p:attrName>
                                        </p:attrNameLst>
                                      </p:cBhvr>
                                      <p:to>
                                        <p:strVal val="visible"/>
                                      </p:to>
                                    </p:set>
                                    <p:animEffect transition="in" filter="fade">
                                      <p:cBhvr>
                                        <p:cTn id="12" dur="1000"/>
                                        <p:tgtEl>
                                          <p:spTgt spid="10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5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Sample Collection</a:t>
            </a:r>
            <a:endParaRPr b="1"/>
          </a:p>
        </p:txBody>
      </p:sp>
      <p:pic>
        <p:nvPicPr>
          <p:cNvPr id="1039" name="Google Shape;1039;p53"/>
          <p:cNvPicPr preferRelativeResize="0"/>
          <p:nvPr/>
        </p:nvPicPr>
        <p:blipFill>
          <a:blip r:embed="rId3">
            <a:alphaModFix/>
          </a:blip>
          <a:stretch>
            <a:fillRect/>
          </a:stretch>
        </p:blipFill>
        <p:spPr>
          <a:xfrm>
            <a:off x="5004818" y="1012231"/>
            <a:ext cx="1753800" cy="876894"/>
          </a:xfrm>
          <a:prstGeom prst="rect">
            <a:avLst/>
          </a:prstGeom>
          <a:noFill/>
          <a:ln>
            <a:noFill/>
          </a:ln>
        </p:spPr>
      </p:pic>
      <p:sp>
        <p:nvSpPr>
          <p:cNvPr id="1040" name="Google Shape;1040;p53"/>
          <p:cNvSpPr txBox="1"/>
          <p:nvPr/>
        </p:nvSpPr>
        <p:spPr>
          <a:xfrm>
            <a:off x="618825" y="1065925"/>
            <a:ext cx="4130100" cy="769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u="sng">
                <a:solidFill>
                  <a:schemeClr val="hlink"/>
                </a:solidFill>
                <a:latin typeface="Maven Pro"/>
                <a:ea typeface="Maven Pro"/>
                <a:cs typeface="Maven Pro"/>
                <a:sym typeface="Maven Pro"/>
                <a:hlinkClick r:id="rId4"/>
              </a:rPr>
              <a:t>https://www.kaggle.com/datasets/primaryobjects/voicegender</a:t>
            </a:r>
            <a:r>
              <a:rPr lang="en" sz="1900">
                <a:solidFill>
                  <a:schemeClr val="lt1"/>
                </a:solidFill>
                <a:latin typeface="Maven Pro"/>
                <a:ea typeface="Maven Pro"/>
                <a:cs typeface="Maven Pro"/>
                <a:sym typeface="Maven Pro"/>
              </a:rPr>
              <a:t> </a:t>
            </a:r>
            <a:endParaRPr sz="1900">
              <a:solidFill>
                <a:schemeClr val="lt1"/>
              </a:solidFill>
              <a:latin typeface="Maven Pro"/>
              <a:ea typeface="Maven Pro"/>
              <a:cs typeface="Maven Pro"/>
              <a:sym typeface="Maven Pro"/>
            </a:endParaRPr>
          </a:p>
        </p:txBody>
      </p:sp>
      <p:pic>
        <p:nvPicPr>
          <p:cNvPr id="1041" name="Google Shape;1041;p53"/>
          <p:cNvPicPr preferRelativeResize="0"/>
          <p:nvPr/>
        </p:nvPicPr>
        <p:blipFill>
          <a:blip r:embed="rId5">
            <a:alphaModFix/>
          </a:blip>
          <a:stretch>
            <a:fillRect/>
          </a:stretch>
        </p:blipFill>
        <p:spPr>
          <a:xfrm>
            <a:off x="1188600" y="2015600"/>
            <a:ext cx="4631077" cy="2893199"/>
          </a:xfrm>
          <a:prstGeom prst="rect">
            <a:avLst/>
          </a:prstGeom>
          <a:noFill/>
          <a:ln>
            <a:noFill/>
          </a:ln>
        </p:spPr>
      </p:pic>
      <p:pic>
        <p:nvPicPr>
          <p:cNvPr id="1042" name="Google Shape;1042;p53"/>
          <p:cNvPicPr preferRelativeResize="0"/>
          <p:nvPr/>
        </p:nvPicPr>
        <p:blipFill>
          <a:blip r:embed="rId6">
            <a:alphaModFix/>
          </a:blip>
          <a:stretch>
            <a:fillRect/>
          </a:stretch>
        </p:blipFill>
        <p:spPr>
          <a:xfrm>
            <a:off x="5819675" y="2015560"/>
            <a:ext cx="1777774" cy="2893241"/>
          </a:xfrm>
          <a:prstGeom prst="rect">
            <a:avLst/>
          </a:prstGeom>
          <a:noFill/>
          <a:ln>
            <a:noFill/>
          </a:ln>
        </p:spPr>
      </p:pic>
      <p:pic>
        <p:nvPicPr>
          <p:cNvPr id="1043" name="Google Shape;1043;p53"/>
          <p:cNvPicPr preferRelativeResize="0"/>
          <p:nvPr/>
        </p:nvPicPr>
        <p:blipFill>
          <a:blip r:embed="rId7">
            <a:alphaModFix/>
          </a:blip>
          <a:stretch>
            <a:fillRect/>
          </a:stretch>
        </p:blipFill>
        <p:spPr>
          <a:xfrm>
            <a:off x="7138082" y="1065925"/>
            <a:ext cx="992887" cy="7695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40"/>
                                        </p:tgtEl>
                                        <p:attrNameLst>
                                          <p:attrName>style.visibility</p:attrName>
                                        </p:attrNameLst>
                                      </p:cBhvr>
                                      <p:to>
                                        <p:strVal val="visible"/>
                                      </p:to>
                                    </p:set>
                                    <p:animEffect transition="in" filter="fade">
                                      <p:cBhvr>
                                        <p:cTn id="7" dur="1000"/>
                                        <p:tgtEl>
                                          <p:spTgt spid="1040"/>
                                        </p:tgtEl>
                                      </p:cBhvr>
                                    </p:animEffect>
                                  </p:childTnLst>
                                </p:cTn>
                              </p:par>
                              <p:par>
                                <p:cTn id="8" presetID="10" presetClass="entr" presetSubtype="0" fill="hold" nodeType="withEffect">
                                  <p:stCondLst>
                                    <p:cond delay="0"/>
                                  </p:stCondLst>
                                  <p:childTnLst>
                                    <p:set>
                                      <p:cBhvr>
                                        <p:cTn id="9" dur="1" fill="hold">
                                          <p:stCondLst>
                                            <p:cond delay="0"/>
                                          </p:stCondLst>
                                        </p:cTn>
                                        <p:tgtEl>
                                          <p:spTgt spid="1039"/>
                                        </p:tgtEl>
                                        <p:attrNameLst>
                                          <p:attrName>style.visibility</p:attrName>
                                        </p:attrNameLst>
                                      </p:cBhvr>
                                      <p:to>
                                        <p:strVal val="visible"/>
                                      </p:to>
                                    </p:set>
                                    <p:animEffect transition="in" filter="fade">
                                      <p:cBhvr>
                                        <p:cTn id="10" dur="1000"/>
                                        <p:tgtEl>
                                          <p:spTgt spid="1039"/>
                                        </p:tgtEl>
                                      </p:cBhvr>
                                    </p:animEffect>
                                  </p:childTnLst>
                                </p:cTn>
                              </p:par>
                              <p:par>
                                <p:cTn id="11" presetID="10" presetClass="entr" presetSubtype="0" fill="hold" nodeType="withEffect">
                                  <p:stCondLst>
                                    <p:cond delay="0"/>
                                  </p:stCondLst>
                                  <p:childTnLst>
                                    <p:set>
                                      <p:cBhvr>
                                        <p:cTn id="12" dur="1" fill="hold">
                                          <p:stCondLst>
                                            <p:cond delay="0"/>
                                          </p:stCondLst>
                                        </p:cTn>
                                        <p:tgtEl>
                                          <p:spTgt spid="1043"/>
                                        </p:tgtEl>
                                        <p:attrNameLst>
                                          <p:attrName>style.visibility</p:attrName>
                                        </p:attrNameLst>
                                      </p:cBhvr>
                                      <p:to>
                                        <p:strVal val="visible"/>
                                      </p:to>
                                    </p:set>
                                    <p:animEffect transition="in" filter="fade">
                                      <p:cBhvr>
                                        <p:cTn id="13" dur="1000"/>
                                        <p:tgtEl>
                                          <p:spTgt spid="1043"/>
                                        </p:tgtEl>
                                      </p:cBhvr>
                                    </p:animEffect>
                                  </p:childTnLst>
                                </p:cTn>
                              </p:par>
                              <p:par>
                                <p:cTn id="14" presetID="10" presetClass="entr" presetSubtype="0" fill="hold" nodeType="withEffect">
                                  <p:stCondLst>
                                    <p:cond delay="0"/>
                                  </p:stCondLst>
                                  <p:childTnLst>
                                    <p:set>
                                      <p:cBhvr>
                                        <p:cTn id="15" dur="1" fill="hold">
                                          <p:stCondLst>
                                            <p:cond delay="0"/>
                                          </p:stCondLst>
                                        </p:cTn>
                                        <p:tgtEl>
                                          <p:spTgt spid="1041"/>
                                        </p:tgtEl>
                                        <p:attrNameLst>
                                          <p:attrName>style.visibility</p:attrName>
                                        </p:attrNameLst>
                                      </p:cBhvr>
                                      <p:to>
                                        <p:strVal val="visible"/>
                                      </p:to>
                                    </p:set>
                                    <p:animEffect transition="in" filter="fade">
                                      <p:cBhvr>
                                        <p:cTn id="16" dur="1000"/>
                                        <p:tgtEl>
                                          <p:spTgt spid="1041"/>
                                        </p:tgtEl>
                                      </p:cBhvr>
                                    </p:animEffect>
                                  </p:childTnLst>
                                </p:cTn>
                              </p:par>
                              <p:par>
                                <p:cTn id="17" presetID="10" presetClass="entr" presetSubtype="0" fill="hold" nodeType="withEffect">
                                  <p:stCondLst>
                                    <p:cond delay="0"/>
                                  </p:stCondLst>
                                  <p:childTnLst>
                                    <p:set>
                                      <p:cBhvr>
                                        <p:cTn id="18" dur="1" fill="hold">
                                          <p:stCondLst>
                                            <p:cond delay="0"/>
                                          </p:stCondLst>
                                        </p:cTn>
                                        <p:tgtEl>
                                          <p:spTgt spid="1042"/>
                                        </p:tgtEl>
                                        <p:attrNameLst>
                                          <p:attrName>style.visibility</p:attrName>
                                        </p:attrNameLst>
                                      </p:cBhvr>
                                      <p:to>
                                        <p:strVal val="visible"/>
                                      </p:to>
                                    </p:set>
                                    <p:animEffect transition="in" filter="fade">
                                      <p:cBhvr>
                                        <p:cTn id="19" dur="1000"/>
                                        <p:tgtEl>
                                          <p:spTgt spid="10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1960</Words>
  <Application>Microsoft Office PowerPoint</Application>
  <PresentationFormat>On-screen Show (16:9)</PresentationFormat>
  <Paragraphs>240</Paragraphs>
  <Slides>32</Slides>
  <Notes>32</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32</vt:i4>
      </vt:variant>
    </vt:vector>
  </HeadingPairs>
  <TitlesOfParts>
    <vt:vector size="46" baseType="lpstr">
      <vt:lpstr>Fira Sans Extra Condensed Medium</vt:lpstr>
      <vt:lpstr>Fira Sans Condensed Medium</vt:lpstr>
      <vt:lpstr>Arial</vt:lpstr>
      <vt:lpstr>Livvic Light</vt:lpstr>
      <vt:lpstr>Maven Pro</vt:lpstr>
      <vt:lpstr>Nunito Light</vt:lpstr>
      <vt:lpstr>Cambria Math</vt:lpstr>
      <vt:lpstr>Share Tech</vt:lpstr>
      <vt:lpstr>Maven Pro SemiBold</vt:lpstr>
      <vt:lpstr>Klee One</vt:lpstr>
      <vt:lpstr>Advent Pro SemiBold</vt:lpstr>
      <vt:lpstr>Maven Pro Medium</vt:lpstr>
      <vt:lpstr>Data Science Consulting by Slidesgo</vt:lpstr>
      <vt:lpstr>Data Science Consulting by Slidesgo</vt:lpstr>
      <vt:lpstr>Gender Recognition by Voice​</vt:lpstr>
      <vt:lpstr>Gender Recognition by Voice​</vt:lpstr>
      <vt:lpstr>Table of Content</vt:lpstr>
      <vt:lpstr>PowerPoint Presentation</vt:lpstr>
      <vt:lpstr>Motivation &amp; Problem Formulation</vt:lpstr>
      <vt:lpstr>Motivation</vt:lpstr>
      <vt:lpstr>Problem Formulation</vt:lpstr>
      <vt:lpstr>01</vt:lpstr>
      <vt:lpstr>Sample Collection</vt:lpstr>
      <vt:lpstr>Data Preparation &amp; Exploratory Analysis</vt:lpstr>
      <vt:lpstr>Dataset Information</vt:lpstr>
      <vt:lpstr>Understanding Data</vt:lpstr>
      <vt:lpstr>Remove Duplicate Data</vt:lpstr>
      <vt:lpstr>Data Correction</vt:lpstr>
      <vt:lpstr>Data Normalization</vt:lpstr>
      <vt:lpstr>Outliers Removal</vt:lpstr>
      <vt:lpstr>Machine Learning</vt:lpstr>
      <vt:lpstr>Machine Learning</vt:lpstr>
      <vt:lpstr>Machine Learning Overview</vt:lpstr>
      <vt:lpstr>Classification Tree (CART)</vt:lpstr>
      <vt:lpstr>Logistic Regression</vt:lpstr>
      <vt:lpstr>Logistic Regression Demonstration</vt:lpstr>
      <vt:lpstr>Cross Validation (CV)</vt:lpstr>
      <vt:lpstr>Support Vector Machines (SVM)</vt:lpstr>
      <vt:lpstr>Support Vector Machines (SVM)</vt:lpstr>
      <vt:lpstr>Principal Component Analysis (PCA)</vt:lpstr>
      <vt:lpstr>Ensemble Vote Model</vt:lpstr>
      <vt:lpstr>Outcome &amp; Insights</vt:lpstr>
      <vt:lpstr>Outcome and Data-Driven Insight</vt:lpstr>
      <vt:lpstr>Recommendation</vt:lpstr>
      <vt:lpstr>What we learned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Gender Recognition by Voice​</dc:title>
  <cp:lastModifiedBy>#PU FANYI#</cp:lastModifiedBy>
  <cp:revision>1</cp:revision>
  <dcterms:modified xsi:type="dcterms:W3CDTF">2023-04-23T12:46:33Z</dcterms:modified>
</cp:coreProperties>
</file>